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Montserrat"/>
      <p:regular r:id="rId43"/>
      <p:bold r:id="rId44"/>
      <p:italic r:id="rId45"/>
      <p:boldItalic r:id="rId46"/>
    </p:embeddedFont>
    <p:embeddedFont>
      <p:font typeface="Comfortaa"/>
      <p:regular r:id="rId47"/>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Montserrat-bold.fntdata"/><Relationship Id="rId21" Type="http://schemas.openxmlformats.org/officeDocument/2006/relationships/slide" Target="slides/slide15.xml"/><Relationship Id="rId43" Type="http://schemas.openxmlformats.org/officeDocument/2006/relationships/font" Target="fonts/Montserrat-regular.fntdata"/><Relationship Id="rId24" Type="http://schemas.openxmlformats.org/officeDocument/2006/relationships/slide" Target="slides/slide18.xml"/><Relationship Id="rId46" Type="http://schemas.openxmlformats.org/officeDocument/2006/relationships/font" Target="fonts/Montserrat-boldItalic.fntdata"/><Relationship Id="rId23" Type="http://schemas.openxmlformats.org/officeDocument/2006/relationships/slide" Target="slides/slide17.xml"/><Relationship Id="rId45"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Comfortaa-bold.fntdata"/><Relationship Id="rId25" Type="http://schemas.openxmlformats.org/officeDocument/2006/relationships/slide" Target="slides/slide19.xml"/><Relationship Id="rId47" Type="http://schemas.openxmlformats.org/officeDocument/2006/relationships/font" Target="fonts/Comfortaa-regular.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carastreit@brandeis.edu"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udloncampus.cast.org/hom"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16bb22d926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116bb22d926_2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Introductions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23992ba82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2223992ba82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16bb22d926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116bb22d926_0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All that said, not everything is required or approved. </a:t>
            </a:r>
            <a:endParaRPr sz="13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rPr lang="en" sz="1300">
                <a:solidFill>
                  <a:schemeClr val="dk1"/>
                </a:solidFill>
              </a:rPr>
              <a:t>Accommodations and modifications of policies and practices are not required when it would fundamentally alter the nature of the service, program, or activity or give rise to an undue financial or administrative burden. </a:t>
            </a:r>
            <a:endParaRPr sz="13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rPr lang="en" sz="1300"/>
              <a:t>there’s almost never a situation where we deny something on financial grounds because that’s been show in case law over and over not to stand up in court with an institution with the kinds of resources we have here, and an administrative burden case is pretty hard to make as well. </a:t>
            </a:r>
            <a:r>
              <a:rPr lang="en" sz="1300">
                <a:solidFill>
                  <a:schemeClr val="dk1"/>
                </a:solidFill>
              </a:rPr>
              <a:t>We do sometimes determine that requests are not reasonable on the grounds that they fundamentally alter a program.</a:t>
            </a:r>
            <a:endParaRPr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223992ba82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2223992ba82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300">
              <a:solidFill>
                <a:schemeClr val="dk1"/>
              </a:solidFill>
            </a:endParaRPr>
          </a:p>
          <a:p>
            <a:pPr indent="0" lvl="0" marL="0" rtl="0" algn="l">
              <a:lnSpc>
                <a:spcPct val="100000"/>
              </a:lnSpc>
              <a:spcBef>
                <a:spcPts val="0"/>
              </a:spcBef>
              <a:spcAft>
                <a:spcPts val="0"/>
              </a:spcAft>
              <a:buSzPts val="1100"/>
              <a:buNone/>
            </a:pPr>
            <a:r>
              <a:t/>
            </a:r>
            <a:endParaRPr sz="1300">
              <a:solidFill>
                <a:schemeClr val="dk1"/>
              </a:solidFill>
            </a:endParaRPr>
          </a:p>
          <a:p>
            <a:pPr indent="0" lvl="0" marL="0" rtl="0" algn="l">
              <a:lnSpc>
                <a:spcPct val="100000"/>
              </a:lnSpc>
              <a:spcBef>
                <a:spcPts val="0"/>
              </a:spcBef>
              <a:spcAft>
                <a:spcPts val="0"/>
              </a:spcAft>
              <a:buSzPts val="1100"/>
              <a:buNone/>
            </a:pPr>
            <a:r>
              <a:rPr lang="en" sz="1300">
                <a:solidFill>
                  <a:schemeClr val="dk1"/>
                </a:solidFill>
              </a:rPr>
              <a:t>https://www.brandeis.edu/accessibility/pdfs/reasonable-accommodation-guidance.pdf</a:t>
            </a:r>
            <a:endParaRPr sz="13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16bb22d926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116bb22d926_0_3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Ok so let’s apply all this to a real person so you can see how it all works on our end- Here’s sweet little 18 year old Cara when I was a nervous pre-med biology major at Boston College. I have Social anxiety disorder and some associated general anxiety and depression, and while I’ve got some strategies in place now to navigate the world with relative ease, that was not the case when I was in my college years as a first gen student in the city with parents from a super rural area who didn’t believe in mental health care.  The major life activity I struggled with the most was oral communication. This caused the most difficulty for me in participating in student life activities, so I didn’t, in asking questions in class, so I didn’t, and in doing in class presentations, which I just had to do, but which </a:t>
            </a:r>
            <a:r>
              <a:rPr lang="en"/>
              <a:t>would</a:t>
            </a:r>
            <a:r>
              <a:rPr lang="en"/>
              <a:t> lay me out for a week </a:t>
            </a:r>
            <a:r>
              <a:rPr lang="en"/>
              <a:t>because</a:t>
            </a:r>
            <a:r>
              <a:rPr lang="en"/>
              <a:t> of the anxiety level I had at the time about talking to literally anybody. To this day, this is not something I do </a:t>
            </a:r>
            <a:r>
              <a:rPr lang="en"/>
              <a:t>easily</a:t>
            </a:r>
            <a:r>
              <a:rPr lang="en"/>
              <a:t> and I’m going to need all weekend to recover from this 1 hour and the emotional preparation that went into it; back then, woof. Tough stuff.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16bb22d926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116bb22d926_0_3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So for 18 year old Cara, what would have helped me access classes more equitably would’ve been alternatives to in class participation, so possibly using an </a:t>
            </a:r>
            <a:r>
              <a:rPr lang="en"/>
              <a:t>online</a:t>
            </a:r>
            <a:r>
              <a:rPr lang="en"/>
              <a:t> discussion board had such a thing existed, to share my questions and comments in a text </a:t>
            </a:r>
            <a:r>
              <a:rPr lang="en"/>
              <a:t>based format, no cold calling (and I know that’s a hot button one sometimes here so we can dive into how to work with that if anyone wants to raise it up later) and then for most but not all classes, alternatives to live in-class presentations.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sz="1000"/>
              <a:t>Now-not all of  </a:t>
            </a:r>
            <a:r>
              <a:rPr lang="en" sz="1200">
                <a:solidFill>
                  <a:srgbClr val="002060"/>
                </a:solidFill>
              </a:rPr>
              <a:t>these accommodations would be reasonable for a language class or classes that meet an oral communication requirement or if development of public speaking skills is an essential part of the class learning outcomes. Replacing a traditional live in class participation could be a fundamental alteration of a small number of classes. But, for most classes, alternatives could be possible. Importantly, we aren’t excusing the purpose of the exercise, which would be to demonstrate knowledge of the content area, the accommodation would be offering other ways for that to be done for this student.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16bb22d926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116bb22d926_0_1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solidFill>
                  <a:schemeClr val="dk1"/>
                </a:solidFill>
              </a:rPr>
              <a:t>So let’s ground accommodations into this familiar graphic, some of you have </a:t>
            </a:r>
            <a:r>
              <a:rPr lang="en">
                <a:solidFill>
                  <a:schemeClr val="dk1"/>
                </a:solidFill>
              </a:rPr>
              <a:t>probably seen this 100 times in different variations. I like this one because it starts with the reality that everyone is starting from a different place. We’ve got students who had private tutoring their whole lives and have no disabilities or socioeconomic disadvantages and their parents are lovely and accepting and they’ve got more boxes to stand on than they could ever need. Then we’ve got sort of average joe in the middle, basically has what they need, doing ok. Then we’ve got the student with a chronic health condition who has to keep going to urgent care or the ER and missing class, and they don’t have family support and they can’t afford the inhaler they need, and they have to work a campus job to put themselves through school and oh by the way they also have ADHD and we’ve got national shortage of ADHD meds so they can’t get a thing done to save their life. So purple shirt person is starting below everyone else essentially. Teaching everyone the same way and expecting it to work completely disregards this reality, and that’s section two here.  Even if everyone has the same things inside a class, the same box for everyone or “equal treatment”, this person on the end still can’t access the baseball game. He has an unfair disadvantage and by giving him the same as the people next to him, you’re preventing him from participating and seeing the game. Equity is the third section, and</a:t>
            </a:r>
            <a:r>
              <a:rPr lang="en">
                <a:solidFill>
                  <a:schemeClr val="dk1"/>
                </a:solidFill>
              </a:rPr>
              <a:t> that’s everyone getting what they need in order to have the same level of access. </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SzPts val="1100"/>
              <a:buNone/>
            </a:pPr>
            <a:r>
              <a:rPr lang="en">
                <a:solidFill>
                  <a:schemeClr val="dk1"/>
                </a:solidFill>
              </a:rPr>
              <a:t>The third panel is equity. Equity is what’s required by the ADA. here  we’ve given the </a:t>
            </a:r>
            <a:r>
              <a:rPr lang="en">
                <a:solidFill>
                  <a:schemeClr val="dk1"/>
                </a:solidFill>
              </a:rPr>
              <a:t>purple shirt person an additional box to stand on, and that box represents an accommodation. It’s an adjustment we can add into the current system to improve access for students who are disadvantaged by the intersection of the way their disability presents and the environment they’re in. one minor critique I have with this image is that it sort of looks like we’re taking boxes away from the privileged person and that’s not what we’re doing with accommodations- it’s not taxes and social welfare programs here, we aren’t taking anything away from tall blue shirt guy so there’s no need to worry about them.</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SzPts val="1100"/>
              <a:buNone/>
            </a:pPr>
            <a:r>
              <a:rPr lang="en">
                <a:solidFill>
                  <a:schemeClr val="dk1"/>
                </a:solidFill>
              </a:rPr>
              <a:t>Now, in this last panel, we have justice, sometimes framed as liberation. The fence is a barrier; removing the barrier corrects the inherent inequities in the system to make it work better for those who are otherwise disadvantaged or oppressed, without negatively impacting others, and sometimes even helping them, too. In our teaching, we can do this by using Universal Design for Learning principles to design our classroom experience without fences or barriers between students and the content and skills we want them to learn. You’ll notice that without the barrier, short person with the purple shirt doesn’t need an accommodation anymore. Now, being realistic, none of us can design a class that is so broadly and flawlessly inclusive that nobody will ever need any accommodation, but by using Universal Design to re-think pieces of a course where accommodations are the most difficult to manage, we can remove the barriers for most of our students and reduce the overall time and impact of many academic accommodations.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16bb22d926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116bb22d926_0_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solidFill>
                  <a:schemeClr val="dk1"/>
                </a:solidFill>
              </a:rPr>
              <a:t>Ok so bringing 18 year old me into this visual aid, the baseball game is the learning outcome you as the instructor are trying to help me </a:t>
            </a:r>
            <a:r>
              <a:rPr lang="en">
                <a:solidFill>
                  <a:schemeClr val="dk1"/>
                </a:solidFill>
              </a:rPr>
              <a:t>achieve and show my understanding of</a:t>
            </a:r>
            <a:r>
              <a:rPr lang="en">
                <a:solidFill>
                  <a:schemeClr val="dk1"/>
                </a:solidFill>
              </a:rPr>
              <a:t> when you assign an in-class presentation. The fence is </a:t>
            </a:r>
            <a:r>
              <a:rPr lang="en">
                <a:solidFill>
                  <a:schemeClr val="dk1"/>
                </a:solidFill>
              </a:rPr>
              <a:t>the</a:t>
            </a:r>
            <a:r>
              <a:rPr lang="en">
                <a:solidFill>
                  <a:schemeClr val="dk1"/>
                </a:solidFill>
              </a:rPr>
              <a:t> barrier a student might experience to demonstrating that learning outcome  as a result of how their impairment </a:t>
            </a:r>
            <a:r>
              <a:rPr lang="en">
                <a:solidFill>
                  <a:schemeClr val="dk1"/>
                </a:solidFill>
              </a:rPr>
              <a:t>intersects</a:t>
            </a:r>
            <a:r>
              <a:rPr lang="en">
                <a:solidFill>
                  <a:schemeClr val="dk1"/>
                </a:solidFill>
              </a:rPr>
              <a:t> with the </a:t>
            </a:r>
            <a:r>
              <a:rPr lang="en">
                <a:solidFill>
                  <a:schemeClr val="dk1"/>
                </a:solidFill>
              </a:rPr>
              <a:t>structure</a:t>
            </a:r>
            <a:r>
              <a:rPr lang="en">
                <a:solidFill>
                  <a:schemeClr val="dk1"/>
                </a:solidFill>
              </a:rPr>
              <a:t> of the assignment. So for 18 year old me, a requirement to present in front of the class for 30% of my final grade is an automatic barrier to me showing my progress on the learning outcome you’re trying to assess. I may know everything in the world about the topic and could write it all up for you beautifully, but if I had to present it at 18 before I finally got to the point I’m at today, I would seem like I knew nothing, and I wouldn’t have an </a:t>
            </a:r>
            <a:r>
              <a:rPr lang="en">
                <a:solidFill>
                  <a:schemeClr val="dk1"/>
                </a:solidFill>
              </a:rPr>
              <a:t>equitable way to be assessed on my learning.</a:t>
            </a:r>
            <a:r>
              <a:rPr lang="en">
                <a:solidFill>
                  <a:schemeClr val="dk1"/>
                </a:solidFill>
              </a:rPr>
              <a:t> If being able to present orally in front of the class is NOT the actual skill you want to measure, a reasonable accommodation would be to allow me to show my </a:t>
            </a:r>
            <a:r>
              <a:rPr lang="en">
                <a:solidFill>
                  <a:schemeClr val="dk1"/>
                </a:solidFill>
              </a:rPr>
              <a:t>acquisition</a:t>
            </a:r>
            <a:r>
              <a:rPr lang="en">
                <a:solidFill>
                  <a:schemeClr val="dk1"/>
                </a:solidFill>
              </a:rPr>
              <a:t> of the learning outcome in a way that works better for me, without fundamentally changing the purpose of the activity. So you might let me create a presentation and record it privately to show in class or to share individually </a:t>
            </a:r>
            <a:r>
              <a:rPr lang="en">
                <a:solidFill>
                  <a:schemeClr val="dk1"/>
                </a:solidFill>
              </a:rPr>
              <a:t>with</a:t>
            </a:r>
            <a:r>
              <a:rPr lang="en">
                <a:solidFill>
                  <a:schemeClr val="dk1"/>
                </a:solidFill>
              </a:rPr>
              <a:t> you, you might let me create a </a:t>
            </a:r>
            <a:r>
              <a:rPr lang="en">
                <a:solidFill>
                  <a:schemeClr val="dk1"/>
                </a:solidFill>
              </a:rPr>
              <a:t>slideshow</a:t>
            </a:r>
            <a:r>
              <a:rPr lang="en">
                <a:solidFill>
                  <a:schemeClr val="dk1"/>
                </a:solidFill>
              </a:rPr>
              <a:t> and just do a voiceover to it that I play for the class, maybe I write a paper— the topics and prompts can all be the same, and you can use a rubric that looks at the actual content knowledge demonstrated and specifically assesses that regardless of the vehicle- it’s just the method of engagement and </a:t>
            </a:r>
            <a:r>
              <a:rPr lang="en">
                <a:solidFill>
                  <a:schemeClr val="dk1"/>
                </a:solidFill>
              </a:rPr>
              <a:t>assessment</a:t>
            </a:r>
            <a:r>
              <a:rPr lang="en">
                <a:solidFill>
                  <a:schemeClr val="dk1"/>
                </a:solidFill>
              </a:rPr>
              <a:t> that changes.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223992ba82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2223992ba82_0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rgbClr val="002060"/>
              </a:solidFill>
            </a:endParaRPr>
          </a:p>
          <a:p>
            <a:pPr indent="0" lvl="0" marL="0" rtl="0" algn="l">
              <a:spcBef>
                <a:spcPts val="0"/>
              </a:spcBef>
              <a:spcAft>
                <a:spcPts val="0"/>
              </a:spcAft>
              <a:buSzPts val="1100"/>
              <a:buNone/>
            </a:pPr>
            <a:r>
              <a:rPr lang="en" sz="1200">
                <a:solidFill>
                  <a:srgbClr val="002060"/>
                </a:solidFill>
              </a:rPr>
              <a:t>Now some folks will worry that accommodations action enable bad academic behavior by students or harm them in some other way. They really honestly don’t unless we’ve made a mistake, and that’s possible but we’re pretty good so let’s assume we’ve done our jobs right, and the accommodations we’ve laid out really are the ones this student needs.</a:t>
            </a:r>
            <a:endParaRPr sz="1200">
              <a:solidFill>
                <a:srgbClr val="002060"/>
              </a:solidFill>
            </a:endParaRPr>
          </a:p>
          <a:p>
            <a:pPr indent="0" lvl="0" marL="0" rtl="0" algn="l">
              <a:spcBef>
                <a:spcPts val="0"/>
              </a:spcBef>
              <a:spcAft>
                <a:spcPts val="0"/>
              </a:spcAft>
              <a:buSzPts val="1100"/>
              <a:buNone/>
            </a:pPr>
            <a:r>
              <a:t/>
            </a:r>
            <a:endParaRPr sz="1200">
              <a:solidFill>
                <a:srgbClr val="002060"/>
              </a:solidFill>
            </a:endParaRPr>
          </a:p>
          <a:p>
            <a:pPr indent="0" lvl="0" marL="0" rtl="0" algn="l">
              <a:spcBef>
                <a:spcPts val="0"/>
              </a:spcBef>
              <a:spcAft>
                <a:spcPts val="0"/>
              </a:spcAft>
              <a:buSzPts val="1100"/>
              <a:buNone/>
            </a:pPr>
            <a:r>
              <a:rPr b="1" lang="en" sz="1200">
                <a:solidFill>
                  <a:srgbClr val="002060"/>
                </a:solidFill>
              </a:rPr>
              <a:t>[slide]</a:t>
            </a:r>
            <a:endParaRPr b="1" sz="1200">
              <a:solidFill>
                <a:srgbClr val="002060"/>
              </a:solidFill>
            </a:endParaRPr>
          </a:p>
          <a:p>
            <a:pPr indent="0" lvl="0" marL="0" rtl="0" algn="l">
              <a:spcBef>
                <a:spcPts val="0"/>
              </a:spcBef>
              <a:spcAft>
                <a:spcPts val="0"/>
              </a:spcAft>
              <a:buSzPts val="1100"/>
              <a:buNone/>
            </a:pPr>
            <a:r>
              <a:t/>
            </a:r>
            <a:endParaRPr sz="1200">
              <a:solidFill>
                <a:srgbClr val="002060"/>
              </a:solidFill>
            </a:endParaRPr>
          </a:p>
          <a:p>
            <a:pPr indent="0" lvl="0" marL="0" rtl="0" algn="l">
              <a:spcBef>
                <a:spcPts val="0"/>
              </a:spcBef>
              <a:spcAft>
                <a:spcPts val="0"/>
              </a:spcAft>
              <a:buClr>
                <a:schemeClr val="dk1"/>
              </a:buClr>
              <a:buSzPts val="1100"/>
              <a:buFont typeface="Arial"/>
              <a:buNone/>
            </a:pPr>
            <a:r>
              <a:rPr lang="en" sz="1200">
                <a:solidFill>
                  <a:srgbClr val="002060"/>
                </a:solidFill>
              </a:rPr>
              <a:t>You don’t have to be responsible for teaching coping skills or organizational skills even though it can feel like it’s necessary with some of the students you see in front of you. Don’t make life lessons out of academic lessons when it comes to disability accommodations. Leave the long term coping and organizational skill development to my office and the BCC and SSSP and other programs that are here to handle those aspects and are with students for. You supporting their accommodations in class is helping, not hurting, full stop. </a:t>
            </a:r>
            <a:endParaRPr sz="2400">
              <a:solidFill>
                <a:srgbClr val="002060"/>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16bb22d926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116bb22d926_0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solidFill>
                  <a:schemeClr val="dk1"/>
                </a:solidFill>
              </a:rPr>
              <a:t>While we’re legally required to put in place accommodations to achieve equity, getting short purple shirt person to see over the fence, we should be striving for justice, taking down the fence. Accommodations are individual supports that help people start from different places and still access the same goal, while Universal design or Justice would be structuring an experience where people can start from different places and still all have opportunities to access the same goal, without anything special for just the one person or few people. </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SzPts val="1100"/>
              <a:buNone/>
            </a:pPr>
            <a:r>
              <a:rPr lang="en">
                <a:solidFill>
                  <a:schemeClr val="dk1"/>
                </a:solidFill>
              </a:rPr>
              <a:t>So achieving equity in my case example would be allowing me to demonstrate my knowledge in a way other than a class presentation, while justice would be giving all students a choice in how they demonstrate knowledge from the beginning, so that all students have multiple options and can choose what’s best for them rather than having a standard format with exceptions for just a few particular students. This is important because you very likely have other students in your classes who are disadvantaged by one particular format of assessment, and you may only know about the one who is working with our office and that other student is not getting any specific support around their barriers. That’s why Universal Design is superior to just implementing individual accommodations as exceptions.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16bb22d926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116bb22d926_0_4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Alright moving on to the meat of UDL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6bb22d92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116bb22d926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Thank you for intros</a:t>
            </a:r>
            <a:endParaRPr/>
          </a:p>
          <a:p>
            <a:pPr indent="0" lvl="0" marL="0" rtl="0" algn="l">
              <a:lnSpc>
                <a:spcPct val="100000"/>
              </a:lnSpc>
              <a:spcBef>
                <a:spcPts val="0"/>
              </a:spcBef>
              <a:spcAft>
                <a:spcPts val="0"/>
              </a:spcAft>
              <a:buSzPts val="1100"/>
              <a:buNone/>
            </a:pPr>
            <a:r>
              <a:rPr lang="en"/>
              <a:t>3 main goals </a:t>
            </a:r>
            <a:endParaRPr/>
          </a:p>
          <a:p>
            <a:pPr indent="0" lvl="0" marL="0" rtl="0" algn="l">
              <a:lnSpc>
                <a:spcPct val="100000"/>
              </a:lnSpc>
              <a:spcBef>
                <a:spcPts val="0"/>
              </a:spcBef>
              <a:spcAft>
                <a:spcPts val="0"/>
              </a:spcAft>
              <a:buSzPts val="1100"/>
              <a:buNone/>
            </a:pPr>
            <a:r>
              <a:rPr lang="en"/>
              <a:t>Participation options-</a:t>
            </a:r>
            <a:r>
              <a:rPr lang="en" sz="1200"/>
              <a:t> </a:t>
            </a:r>
            <a:endParaRPr sz="1200"/>
          </a:p>
          <a:p>
            <a:pPr indent="0" lvl="0" marL="0" rtl="0" algn="l">
              <a:lnSpc>
                <a:spcPct val="100000"/>
              </a:lnSpc>
              <a:spcBef>
                <a:spcPts val="0"/>
              </a:spcBef>
              <a:spcAft>
                <a:spcPts val="0"/>
              </a:spcAft>
              <a:buSzPts val="1100"/>
              <a:buNone/>
            </a:pPr>
            <a:r>
              <a:rPr lang="en" sz="1200">
                <a:solidFill>
                  <a:srgbClr val="030741"/>
                </a:solidFill>
              </a:rPr>
              <a:t>-Ask freely!</a:t>
            </a:r>
            <a:endParaRPr sz="1200">
              <a:solidFill>
                <a:srgbClr val="030741"/>
              </a:solidFill>
            </a:endParaRPr>
          </a:p>
          <a:p>
            <a:pPr indent="0" lvl="0" marL="0" rtl="0" algn="l">
              <a:spcBef>
                <a:spcPts val="0"/>
              </a:spcBef>
              <a:spcAft>
                <a:spcPts val="0"/>
              </a:spcAft>
              <a:buSzPts val="1100"/>
              <a:buNone/>
            </a:pPr>
            <a:r>
              <a:rPr lang="en" sz="1200">
                <a:solidFill>
                  <a:srgbClr val="030741"/>
                </a:solidFill>
              </a:rPr>
              <a:t>-On Zoom- Unmute and shout out, “raise hand”, drop it in chat</a:t>
            </a:r>
            <a:endParaRPr sz="1200">
              <a:solidFill>
                <a:srgbClr val="030741"/>
              </a:solidFill>
            </a:endParaRPr>
          </a:p>
          <a:p>
            <a:pPr indent="0" lvl="0" marL="0" rtl="0" algn="l">
              <a:spcBef>
                <a:spcPts val="1000"/>
              </a:spcBef>
              <a:spcAft>
                <a:spcPts val="1000"/>
              </a:spcAft>
              <a:buClr>
                <a:schemeClr val="dk1"/>
              </a:buClr>
              <a:buSzPts val="1100"/>
              <a:buFont typeface="Arial"/>
              <a:buNone/>
            </a:pPr>
            <a:r>
              <a:rPr lang="en" sz="1200">
                <a:solidFill>
                  <a:srgbClr val="030741"/>
                </a:solidFill>
              </a:rPr>
              <a:t>-Email me later (</a:t>
            </a:r>
            <a:r>
              <a:rPr lang="en" sz="1200" u="sng">
                <a:solidFill>
                  <a:srgbClr val="0097A7"/>
                </a:solidFill>
                <a:hlinkClick r:id="rId2">
                  <a:extLst>
                    <a:ext uri="{A12FA001-AC4F-418D-AE19-62706E023703}">
                      <ahyp:hlinkClr val="tx"/>
                    </a:ext>
                  </a:extLst>
                </a:hlinkClick>
              </a:rPr>
              <a:t>carastreit@brandeis.edu</a:t>
            </a:r>
            <a:r>
              <a:rPr lang="en" sz="1200">
                <a:solidFill>
                  <a:srgbClr val="030741"/>
                </a:solidFill>
              </a:rPr>
              <a:t>)</a:t>
            </a: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223992ba8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2223992ba82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rgbClr val="030741"/>
                </a:solidFill>
              </a:rPr>
              <a:t>UDL is “An educational framework that guides the design of learning goals, materials, methods, and assessments as well as the policies surrounding these curricular elements with the diversity of learners in mind.” </a:t>
            </a:r>
            <a:endParaRPr sz="1200"/>
          </a:p>
          <a:p>
            <a:pPr indent="0" lvl="0" marL="0" rtl="0" algn="l">
              <a:lnSpc>
                <a:spcPct val="100000"/>
              </a:lnSpc>
              <a:spcBef>
                <a:spcPts val="0"/>
              </a:spcBef>
              <a:spcAft>
                <a:spcPts val="0"/>
              </a:spcAft>
              <a:buSzPts val="1100"/>
              <a:buNone/>
            </a:pPr>
            <a:r>
              <a:rPr lang="en" sz="1200"/>
              <a:t>So UDL is a way of designing learning experiences that integrates choices and multiple methods of sharing information, engaging with it, and assessing knowledge to ensure that students have ways to learn and show their learning that work for them, with less need for specific accommodations. So it’s very much about variety and learner choice. </a:t>
            </a:r>
            <a:endParaRPr sz="1200"/>
          </a:p>
          <a:p>
            <a:pPr indent="0" lvl="0" marL="0" rtl="0" algn="l">
              <a:lnSpc>
                <a:spcPct val="100000"/>
              </a:lnSpc>
              <a:spcBef>
                <a:spcPts val="0"/>
              </a:spcBef>
              <a:spcAft>
                <a:spcPts val="0"/>
              </a:spcAft>
              <a:buSzPts val="1100"/>
              <a:buNone/>
            </a:pPr>
            <a:r>
              <a:t/>
            </a:r>
            <a:endParaRPr sz="1200"/>
          </a:p>
          <a:p>
            <a:pPr indent="0" lvl="0" marL="0" rtl="0" algn="l">
              <a:spcBef>
                <a:spcPts val="0"/>
              </a:spcBef>
              <a:spcAft>
                <a:spcPts val="0"/>
              </a:spcAft>
              <a:buSzPts val="2800"/>
              <a:buNone/>
            </a:pPr>
            <a:r>
              <a:rPr lang="en" sz="1200">
                <a:solidFill>
                  <a:srgbClr val="030741"/>
                </a:solidFill>
              </a:rPr>
              <a:t>Is it really universal?</a:t>
            </a:r>
            <a:endParaRPr sz="1200">
              <a:solidFill>
                <a:srgbClr val="030741"/>
              </a:solidFill>
            </a:endParaRPr>
          </a:p>
          <a:p>
            <a:pPr indent="0" lvl="0" marL="0" rtl="0" algn="l">
              <a:spcBef>
                <a:spcPts val="0"/>
              </a:spcBef>
              <a:spcAft>
                <a:spcPts val="0"/>
              </a:spcAft>
              <a:buClr>
                <a:schemeClr val="dk1"/>
              </a:buClr>
              <a:buSzPts val="2800"/>
              <a:buFont typeface="Arial"/>
              <a:buNone/>
            </a:pPr>
            <a:r>
              <a:rPr lang="en" sz="1200">
                <a:solidFill>
                  <a:srgbClr val="030741"/>
                </a:solidFill>
              </a:rPr>
              <a:t>Well, no. BUT, it’s a practice of intentionally making your pedagogy </a:t>
            </a:r>
            <a:r>
              <a:rPr i="1" lang="en" sz="1200">
                <a:solidFill>
                  <a:srgbClr val="030741"/>
                </a:solidFill>
              </a:rPr>
              <a:t>as accessible as possible for your students.</a:t>
            </a:r>
            <a:endParaRPr sz="1200">
              <a:solidFill>
                <a:srgbClr val="030741"/>
              </a:solidFill>
            </a:endParaRPr>
          </a:p>
          <a:p>
            <a:pPr indent="0" lvl="0" marL="0" rtl="0" algn="l">
              <a:spcBef>
                <a:spcPts val="0"/>
              </a:spcBef>
              <a:spcAft>
                <a:spcPts val="0"/>
              </a:spcAft>
              <a:buClr>
                <a:schemeClr val="dk1"/>
              </a:buClr>
              <a:buSzPts val="2800"/>
              <a:buFont typeface="Arial"/>
              <a:buNone/>
            </a:pPr>
            <a:r>
              <a:t/>
            </a:r>
            <a:endParaRPr sz="1200">
              <a:solidFill>
                <a:srgbClr val="030741"/>
              </a:solidFill>
            </a:endParaRPr>
          </a:p>
          <a:p>
            <a:pPr indent="0" lvl="0" marL="0" rtl="0" algn="l">
              <a:spcBef>
                <a:spcPts val="0"/>
              </a:spcBef>
              <a:spcAft>
                <a:spcPts val="0"/>
              </a:spcAft>
              <a:buSzPts val="2800"/>
              <a:buNone/>
            </a:pPr>
            <a:r>
              <a:rPr lang="en" sz="1200">
                <a:solidFill>
                  <a:srgbClr val="030741"/>
                </a:solidFill>
              </a:rPr>
              <a:t>Don’t let the size of the term “Universal” deter you from trying. Small steps can have big impacts.  It’s an interactive process that gets easier as you do it, and it doesn’t have to be all or nothing to start with. You can choose a specific problem you’re experiencing and re-design just that using UDL </a:t>
            </a:r>
            <a:r>
              <a:rPr lang="en" sz="1200">
                <a:solidFill>
                  <a:srgbClr val="030741"/>
                </a:solidFill>
              </a:rPr>
              <a:t>principles</a:t>
            </a:r>
            <a:r>
              <a:rPr lang="en" sz="1200">
                <a:solidFill>
                  <a:srgbClr val="030741"/>
                </a:solidFill>
              </a:rPr>
              <a:t> and that’s important and great.</a:t>
            </a:r>
            <a:endParaRPr sz="1200">
              <a:solidFill>
                <a:srgbClr val="030741"/>
              </a:solidFill>
            </a:endParaRPr>
          </a:p>
          <a:p>
            <a:pPr indent="0" lvl="0" marL="0" rtl="0" algn="l">
              <a:spcBef>
                <a:spcPts val="0"/>
              </a:spcBef>
              <a:spcAft>
                <a:spcPts val="0"/>
              </a:spcAft>
              <a:buSzPts val="2800"/>
              <a:buNone/>
            </a:pPr>
            <a:r>
              <a:t/>
            </a:r>
            <a:endParaRPr sz="1200">
              <a:solidFill>
                <a:srgbClr val="030741"/>
              </a:solidFill>
            </a:endParaRPr>
          </a:p>
          <a:p>
            <a:pPr indent="0" lvl="0" marL="0" rtl="0" algn="l">
              <a:spcBef>
                <a:spcPts val="0"/>
              </a:spcBef>
              <a:spcAft>
                <a:spcPts val="0"/>
              </a:spcAft>
              <a:buClr>
                <a:schemeClr val="dk1"/>
              </a:buClr>
              <a:buSzPts val="2800"/>
              <a:buFont typeface="Arial"/>
              <a:buNone/>
            </a:pPr>
            <a:r>
              <a:rPr lang="en" sz="1200">
                <a:solidFill>
                  <a:srgbClr val="030741"/>
                </a:solidFill>
              </a:rPr>
              <a:t>All of what we’re about to cover comes from the CAST higher ed website, </a:t>
            </a:r>
            <a:r>
              <a:rPr lang="en" sz="1200" u="sng">
                <a:solidFill>
                  <a:schemeClr val="hlink"/>
                </a:solidFill>
                <a:hlinkClick r:id="rId2"/>
              </a:rPr>
              <a:t>http://udloncampus.cast.org/home</a:t>
            </a:r>
            <a:r>
              <a:rPr lang="en" sz="1200">
                <a:solidFill>
                  <a:srgbClr val="030741"/>
                </a:solidFill>
              </a:rPr>
              <a:t>  Which is the major authority on UDL and a great resources as you explore these concepts. 						</a:t>
            </a:r>
            <a:endParaRPr sz="1200">
              <a:solidFill>
                <a:srgbClr val="030741"/>
              </a:solidFill>
            </a:endParaRPr>
          </a:p>
          <a:p>
            <a:pPr indent="0" lvl="0" marL="0" rtl="0" algn="l">
              <a:spcBef>
                <a:spcPts val="0"/>
              </a:spcBef>
              <a:spcAft>
                <a:spcPts val="0"/>
              </a:spcAft>
              <a:buClr>
                <a:schemeClr val="dk1"/>
              </a:buClr>
              <a:buSzPts val="2800"/>
              <a:buFont typeface="Arial"/>
              <a:buNone/>
            </a:pPr>
            <a:r>
              <a:t/>
            </a:r>
            <a:endParaRPr sz="1200">
              <a:solidFill>
                <a:srgbClr val="030741"/>
              </a:solidFill>
            </a:endParaRPr>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16bb22d926_2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116bb22d926_2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solidFill>
                  <a:srgbClr val="030741"/>
                </a:solidFill>
              </a:rPr>
              <a:t>The goals of UDL are</a:t>
            </a:r>
            <a:endParaRPr sz="1200">
              <a:solidFill>
                <a:srgbClr val="030741"/>
              </a:solidFill>
            </a:endParaRPr>
          </a:p>
          <a:p>
            <a:pPr indent="0" lvl="0" marL="0" rtl="0" algn="l">
              <a:lnSpc>
                <a:spcPct val="100000"/>
              </a:lnSpc>
              <a:spcBef>
                <a:spcPts val="0"/>
              </a:spcBef>
              <a:spcAft>
                <a:spcPts val="0"/>
              </a:spcAft>
              <a:buSzPts val="1100"/>
              <a:buNone/>
            </a:pPr>
            <a:r>
              <a:t/>
            </a:r>
            <a:endParaRPr sz="1200">
              <a:solidFill>
                <a:srgbClr val="030741"/>
              </a:solidFill>
            </a:endParaRPr>
          </a:p>
          <a:p>
            <a:pPr indent="0" lvl="0" marL="0" rtl="0" algn="l">
              <a:lnSpc>
                <a:spcPct val="100000"/>
              </a:lnSpc>
              <a:spcBef>
                <a:spcPts val="0"/>
              </a:spcBef>
              <a:spcAft>
                <a:spcPts val="0"/>
              </a:spcAft>
              <a:buSzPts val="1100"/>
              <a:buNone/>
            </a:pPr>
            <a:r>
              <a:rPr lang="en" sz="1200">
                <a:solidFill>
                  <a:srgbClr val="030741"/>
                </a:solidFill>
              </a:rPr>
              <a:t>To give all students equitable opportunities to learn</a:t>
            </a:r>
            <a:endParaRPr sz="1200">
              <a:solidFill>
                <a:srgbClr val="030741"/>
              </a:solidFill>
            </a:endParaRPr>
          </a:p>
          <a:p>
            <a:pPr indent="0" lvl="0" marL="0" rtl="0" algn="l">
              <a:spcBef>
                <a:spcPts val="0"/>
              </a:spcBef>
              <a:spcAft>
                <a:spcPts val="0"/>
              </a:spcAft>
              <a:buClr>
                <a:schemeClr val="dk1"/>
              </a:buClr>
              <a:buSzPts val="2800"/>
              <a:buFont typeface="Arial"/>
              <a:buNone/>
            </a:pPr>
            <a:r>
              <a:t/>
            </a:r>
            <a:endParaRPr sz="1200">
              <a:solidFill>
                <a:srgbClr val="030741"/>
              </a:solidFill>
            </a:endParaRPr>
          </a:p>
          <a:p>
            <a:pPr indent="0" lvl="0" marL="0" rtl="0" algn="l">
              <a:spcBef>
                <a:spcPts val="0"/>
              </a:spcBef>
              <a:spcAft>
                <a:spcPts val="0"/>
              </a:spcAft>
              <a:buClr>
                <a:schemeClr val="dk1"/>
              </a:buClr>
              <a:buSzPts val="2800"/>
              <a:buFont typeface="Arial"/>
              <a:buNone/>
            </a:pPr>
            <a:r>
              <a:rPr lang="en" sz="1200">
                <a:solidFill>
                  <a:srgbClr val="030741"/>
                </a:solidFill>
              </a:rPr>
              <a:t>To reduce the need for individual accommodations and exceptions</a:t>
            </a:r>
            <a:endParaRPr sz="1200">
              <a:solidFill>
                <a:srgbClr val="030741"/>
              </a:solidFill>
            </a:endParaRPr>
          </a:p>
          <a:p>
            <a:pPr indent="0" lvl="0" marL="0" rtl="0" algn="l">
              <a:spcBef>
                <a:spcPts val="0"/>
              </a:spcBef>
              <a:spcAft>
                <a:spcPts val="0"/>
              </a:spcAft>
              <a:buClr>
                <a:schemeClr val="dk1"/>
              </a:buClr>
              <a:buSzPts val="2800"/>
              <a:buFont typeface="Arial"/>
              <a:buNone/>
            </a:pPr>
            <a:r>
              <a:t/>
            </a:r>
            <a:endParaRPr sz="1200">
              <a:solidFill>
                <a:srgbClr val="030741"/>
              </a:solidFill>
            </a:endParaRPr>
          </a:p>
          <a:p>
            <a:pPr indent="0" lvl="0" marL="0" rtl="0" algn="l">
              <a:spcBef>
                <a:spcPts val="0"/>
              </a:spcBef>
              <a:spcAft>
                <a:spcPts val="0"/>
              </a:spcAft>
              <a:buClr>
                <a:schemeClr val="dk1"/>
              </a:buClr>
              <a:buSzPts val="2800"/>
              <a:buFont typeface="Arial"/>
              <a:buNone/>
            </a:pPr>
            <a:r>
              <a:rPr lang="en" sz="1200">
                <a:solidFill>
                  <a:srgbClr val="030741"/>
                </a:solidFill>
              </a:rPr>
              <a:t>To improve student engagement and retention </a:t>
            </a:r>
            <a:endParaRPr sz="1200">
              <a:solidFill>
                <a:srgbClr val="030741"/>
              </a:solidFill>
            </a:endParaRPr>
          </a:p>
          <a:p>
            <a:pPr indent="0" lvl="0" marL="0" rtl="0" algn="l">
              <a:spcBef>
                <a:spcPts val="0"/>
              </a:spcBef>
              <a:spcAft>
                <a:spcPts val="0"/>
              </a:spcAft>
              <a:buClr>
                <a:schemeClr val="dk1"/>
              </a:buClr>
              <a:buSzPts val="2800"/>
              <a:buFont typeface="Arial"/>
              <a:buNone/>
            </a:pPr>
            <a:r>
              <a:t/>
            </a:r>
            <a:endParaRPr sz="1200">
              <a:solidFill>
                <a:srgbClr val="030741"/>
              </a:solidFill>
            </a:endParaRPr>
          </a:p>
          <a:p>
            <a:pPr indent="0" lvl="0" marL="0" rtl="0" algn="l">
              <a:spcBef>
                <a:spcPts val="0"/>
              </a:spcBef>
              <a:spcAft>
                <a:spcPts val="0"/>
              </a:spcAft>
              <a:buClr>
                <a:schemeClr val="dk1"/>
              </a:buClr>
              <a:buSzPts val="2800"/>
              <a:buFont typeface="Arial"/>
              <a:buNone/>
            </a:pPr>
            <a:r>
              <a:rPr lang="en" sz="1200">
                <a:solidFill>
                  <a:srgbClr val="030741"/>
                </a:solidFill>
              </a:rPr>
              <a:t>To ensure students can show what they know </a:t>
            </a:r>
            <a:endParaRPr sz="1200">
              <a:solidFill>
                <a:srgbClr val="030741"/>
              </a:solidFill>
            </a:endParaRPr>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16bb22d926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116bb22d926_0_4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5200"/>
              <a:buFont typeface="Arial"/>
              <a:buNone/>
            </a:pPr>
            <a:r>
              <a:rPr lang="en" sz="1200"/>
              <a:t>Now in the spirit of universal design I’m going to show you a </a:t>
            </a:r>
            <a:r>
              <a:rPr lang="en" sz="1200"/>
              <a:t>quick video about the core principles of UDL and then we’ll recap those in the next slides. And the link to this video is also in the padlet for future reference. </a:t>
            </a: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16bb22d926_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116bb22d926_2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2800"/>
              <a:buNone/>
            </a:pPr>
            <a:r>
              <a:rPr b="1" lang="en" sz="1200">
                <a:solidFill>
                  <a:srgbClr val="030741"/>
                </a:solidFill>
              </a:rPr>
              <a:t>So as we just saw in the video, Designing learning experiences with UDL requires attention to 3 core principles- </a:t>
            </a:r>
            <a:endParaRPr b="1" sz="1200">
              <a:solidFill>
                <a:srgbClr val="030741"/>
              </a:solidFill>
            </a:endParaRPr>
          </a:p>
          <a:p>
            <a:pPr indent="0" lvl="0" marL="0" rtl="0" algn="l">
              <a:spcBef>
                <a:spcPts val="0"/>
              </a:spcBef>
              <a:spcAft>
                <a:spcPts val="0"/>
              </a:spcAft>
              <a:buClr>
                <a:schemeClr val="dk1"/>
              </a:buClr>
              <a:buSzPts val="2800"/>
              <a:buFont typeface="Arial"/>
              <a:buNone/>
            </a:pPr>
            <a:r>
              <a:rPr b="1" lang="en" sz="1200">
                <a:solidFill>
                  <a:srgbClr val="030741"/>
                </a:solidFill>
              </a:rPr>
              <a:t>Multiple means of engagement </a:t>
            </a:r>
            <a:r>
              <a:rPr lang="en" sz="1200">
                <a:solidFill>
                  <a:srgbClr val="030741"/>
                </a:solidFill>
              </a:rPr>
              <a:t>(how learners interact with the lesson and build motivation)</a:t>
            </a:r>
            <a:endParaRPr sz="1200">
              <a:solidFill>
                <a:srgbClr val="030741"/>
              </a:solidFill>
            </a:endParaRPr>
          </a:p>
          <a:p>
            <a:pPr indent="0" lvl="0" marL="0" rtl="0" algn="l">
              <a:spcBef>
                <a:spcPts val="0"/>
              </a:spcBef>
              <a:spcAft>
                <a:spcPts val="0"/>
              </a:spcAft>
              <a:buClr>
                <a:schemeClr val="dk1"/>
              </a:buClr>
              <a:buSzPts val="2800"/>
              <a:buFont typeface="Arial"/>
              <a:buNone/>
            </a:pPr>
            <a:r>
              <a:t/>
            </a:r>
            <a:endParaRPr sz="1200">
              <a:solidFill>
                <a:srgbClr val="030741"/>
              </a:solidFill>
            </a:endParaRPr>
          </a:p>
          <a:p>
            <a:pPr indent="0" lvl="0" marL="0" rtl="0" algn="l">
              <a:spcBef>
                <a:spcPts val="0"/>
              </a:spcBef>
              <a:spcAft>
                <a:spcPts val="0"/>
              </a:spcAft>
              <a:buClr>
                <a:schemeClr val="dk1"/>
              </a:buClr>
              <a:buSzPts val="2800"/>
              <a:buFont typeface="Arial"/>
              <a:buNone/>
            </a:pPr>
            <a:r>
              <a:rPr b="1" lang="en" sz="1200">
                <a:solidFill>
                  <a:srgbClr val="030741"/>
                </a:solidFill>
              </a:rPr>
              <a:t>Multiple means of representation</a:t>
            </a:r>
            <a:r>
              <a:rPr lang="en" sz="1200">
                <a:solidFill>
                  <a:srgbClr val="030741"/>
                </a:solidFill>
              </a:rPr>
              <a:t> (how information is presented)</a:t>
            </a:r>
            <a:endParaRPr sz="1200">
              <a:solidFill>
                <a:srgbClr val="030741"/>
              </a:solidFill>
            </a:endParaRPr>
          </a:p>
          <a:p>
            <a:pPr indent="0" lvl="0" marL="0" rtl="0" algn="l">
              <a:spcBef>
                <a:spcPts val="0"/>
              </a:spcBef>
              <a:spcAft>
                <a:spcPts val="0"/>
              </a:spcAft>
              <a:buClr>
                <a:schemeClr val="dk1"/>
              </a:buClr>
              <a:buSzPts val="2800"/>
              <a:buFont typeface="Arial"/>
              <a:buNone/>
            </a:pPr>
            <a:r>
              <a:t/>
            </a:r>
            <a:endParaRPr sz="1200">
              <a:solidFill>
                <a:srgbClr val="030741"/>
              </a:solidFill>
            </a:endParaRPr>
          </a:p>
          <a:p>
            <a:pPr indent="0" lvl="0" marL="0" rtl="0" algn="l">
              <a:spcBef>
                <a:spcPts val="0"/>
              </a:spcBef>
              <a:spcAft>
                <a:spcPts val="0"/>
              </a:spcAft>
              <a:buClr>
                <a:schemeClr val="dk1"/>
              </a:buClr>
              <a:buSzPts val="2800"/>
              <a:buFont typeface="Arial"/>
              <a:buNone/>
            </a:pPr>
            <a:r>
              <a:rPr b="1" lang="en" sz="1200">
                <a:solidFill>
                  <a:srgbClr val="030741"/>
                </a:solidFill>
              </a:rPr>
              <a:t>Multiple means of action and expression </a:t>
            </a:r>
            <a:r>
              <a:rPr lang="en" sz="1200">
                <a:solidFill>
                  <a:srgbClr val="030741"/>
                </a:solidFill>
              </a:rPr>
              <a:t>(how learners practice and show what they know)</a:t>
            </a:r>
            <a:endParaRPr sz="1200">
              <a:solidFill>
                <a:srgbClr val="030741"/>
              </a:solidFill>
            </a:endParaRPr>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n" sz="1200"/>
              <a:t>We’re going to break these down further in the next couple slides. </a:t>
            </a:r>
            <a:endParaRP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16bb22d926_2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116bb22d926_2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2800"/>
              <a:buNone/>
            </a:pPr>
            <a:r>
              <a:rPr b="1" lang="en" sz="1200">
                <a:solidFill>
                  <a:srgbClr val="030741"/>
                </a:solidFill>
              </a:rPr>
              <a:t>Engagement </a:t>
            </a:r>
            <a:r>
              <a:rPr lang="en" sz="1200">
                <a:solidFill>
                  <a:srgbClr val="030741"/>
                </a:solidFill>
              </a:rPr>
              <a:t>is about building motivation.</a:t>
            </a:r>
            <a:r>
              <a:rPr b="1" lang="en" sz="1200">
                <a:solidFill>
                  <a:srgbClr val="030741"/>
                </a:solidFill>
              </a:rPr>
              <a:t>- </a:t>
            </a:r>
            <a:r>
              <a:rPr lang="en" sz="1200">
                <a:solidFill>
                  <a:srgbClr val="030741"/>
                </a:solidFill>
              </a:rPr>
              <a:t>This can look like offering choices in readings, how to participate in class, how to attend class, what to research, anything that gives students some ownership and some variety in the way the interact with the content. </a:t>
            </a:r>
            <a:endParaRPr sz="1200">
              <a:solidFill>
                <a:srgbClr val="030741"/>
              </a:solidFill>
            </a:endParaRPr>
          </a:p>
          <a:p>
            <a:pPr indent="0" lvl="0" marL="0" rtl="0" algn="l">
              <a:spcBef>
                <a:spcPts val="0"/>
              </a:spcBef>
              <a:spcAft>
                <a:spcPts val="0"/>
              </a:spcAft>
              <a:buClr>
                <a:schemeClr val="dk1"/>
              </a:buClr>
              <a:buSzPts val="2800"/>
              <a:buFont typeface="Arial"/>
              <a:buNone/>
            </a:pPr>
            <a:r>
              <a:t/>
            </a:r>
            <a:endParaRPr sz="1200">
              <a:solidFill>
                <a:srgbClr val="030741"/>
              </a:solidFill>
            </a:endParaRPr>
          </a:p>
          <a:p>
            <a:pPr indent="0" lvl="0" marL="0" rtl="0" algn="l">
              <a:lnSpc>
                <a:spcPct val="100000"/>
              </a:lnSpc>
              <a:spcBef>
                <a:spcPts val="0"/>
              </a:spcBef>
              <a:spcAft>
                <a:spcPts val="0"/>
              </a:spcAft>
              <a:buSzPts val="1100"/>
              <a:buNone/>
            </a:pPr>
            <a:r>
              <a:rPr lang="en" sz="1200"/>
              <a:t>Choices generally increase students’ interest and engagement, and it can also improve their overall outcomes because they’re more invested in what they’re doing if they’ve had some choice in it. There also may be some students for whom choice is overwhelming; you can plan for this proactively by offering </a:t>
            </a:r>
            <a:r>
              <a:rPr lang="en" sz="1200"/>
              <a:t>examples</a:t>
            </a:r>
            <a:r>
              <a:rPr lang="en" sz="1200"/>
              <a:t> and letting students know you can help them narrow down their choices.</a:t>
            </a:r>
            <a:endParaRPr sz="1200"/>
          </a:p>
          <a:p>
            <a:pPr indent="0" lvl="0" marL="0" rtl="0" algn="l">
              <a:lnSpc>
                <a:spcPct val="100000"/>
              </a:lnSpc>
              <a:spcBef>
                <a:spcPts val="0"/>
              </a:spcBef>
              <a:spcAft>
                <a:spcPts val="0"/>
              </a:spcAft>
              <a:buSzPts val="1100"/>
              <a:buNone/>
            </a:pPr>
            <a:r>
              <a:t/>
            </a:r>
            <a:endParaRPr sz="1200"/>
          </a:p>
          <a:p>
            <a:pPr indent="0" lvl="0" marL="0" rtl="0" algn="l">
              <a:spcBef>
                <a:spcPts val="0"/>
              </a:spcBef>
              <a:spcAft>
                <a:spcPts val="0"/>
              </a:spcAft>
              <a:buSzPts val="2800"/>
              <a:buNone/>
            </a:pPr>
            <a:r>
              <a:rPr b="1" lang="en" sz="1200">
                <a:solidFill>
                  <a:srgbClr val="030741"/>
                </a:solidFill>
              </a:rPr>
              <a:t>Representation</a:t>
            </a:r>
            <a:r>
              <a:rPr lang="en" sz="1200">
                <a:solidFill>
                  <a:srgbClr val="030741"/>
                </a:solidFill>
              </a:rPr>
              <a:t> is about offering multiple ways to take in information, while making sure all formats are fully accessible. Captioned videos, infographics with text descriptions, podcasts with transcripts, readings, class discussion, basically this is about incorporating variety into the way you’re sharing information and demonstrating key concepts. </a:t>
            </a:r>
            <a:endParaRPr sz="1200">
              <a:solidFill>
                <a:srgbClr val="030741"/>
              </a:solidFill>
            </a:endParaRPr>
          </a:p>
          <a:p>
            <a:pPr indent="0" lvl="0" marL="0" rtl="0" algn="l">
              <a:spcBef>
                <a:spcPts val="0"/>
              </a:spcBef>
              <a:spcAft>
                <a:spcPts val="0"/>
              </a:spcAft>
              <a:buClr>
                <a:schemeClr val="dk1"/>
              </a:buClr>
              <a:buSzPts val="2800"/>
              <a:buFont typeface="Arial"/>
              <a:buNone/>
            </a:pPr>
            <a:r>
              <a:t/>
            </a:r>
            <a:endParaRPr sz="1200">
              <a:solidFill>
                <a:srgbClr val="030741"/>
              </a:solidFill>
            </a:endParaRPr>
          </a:p>
          <a:p>
            <a:pPr indent="0" lvl="0" marL="0" rtl="0" algn="l">
              <a:lnSpc>
                <a:spcPct val="100000"/>
              </a:lnSpc>
              <a:spcBef>
                <a:spcPts val="0"/>
              </a:spcBef>
              <a:spcAft>
                <a:spcPts val="0"/>
              </a:spcAft>
              <a:buSzPts val="1100"/>
              <a:buNone/>
            </a:pPr>
            <a:r>
              <a:rPr lang="en" sz="1200"/>
              <a:t>So in this workshop we’re not going to dive into digital accessibility and all that goes into that, </a:t>
            </a:r>
            <a:r>
              <a:rPr lang="en" sz="1200"/>
              <a:t>because</a:t>
            </a:r>
            <a:r>
              <a:rPr lang="en" sz="1200"/>
              <a:t> other resources for that already exist at the university and it’s a whole set of trainings in itself- At the end of the presentation I’ll point you to some resources, including some related to making your digital </a:t>
            </a:r>
            <a:r>
              <a:rPr lang="en" sz="1200"/>
              <a:t>materials</a:t>
            </a:r>
            <a:r>
              <a:rPr lang="en" sz="1200"/>
              <a:t> accessible, and that’s </a:t>
            </a:r>
            <a:r>
              <a:rPr lang="en" sz="1200"/>
              <a:t>something</a:t>
            </a:r>
            <a:r>
              <a:rPr lang="en" sz="1200"/>
              <a:t> that our office can assist with.</a:t>
            </a:r>
            <a:endParaRPr sz="1200"/>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16bb22d926_2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g116bb22d926_2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5200"/>
              <a:buNone/>
            </a:pPr>
            <a:r>
              <a:t/>
            </a:r>
            <a:endParaRPr sz="1300">
              <a:solidFill>
                <a:srgbClr val="030741"/>
              </a:solidFill>
            </a:endParaRPr>
          </a:p>
          <a:p>
            <a:pPr indent="0" lvl="0" marL="0" rtl="0" algn="l">
              <a:spcBef>
                <a:spcPts val="0"/>
              </a:spcBef>
              <a:spcAft>
                <a:spcPts val="0"/>
              </a:spcAft>
              <a:buClr>
                <a:schemeClr val="dk1"/>
              </a:buClr>
              <a:buSzPts val="2800"/>
              <a:buFont typeface="Arial"/>
              <a:buNone/>
            </a:pPr>
            <a:r>
              <a:rPr lang="en" sz="1300">
                <a:solidFill>
                  <a:srgbClr val="030741"/>
                </a:solidFill>
              </a:rPr>
              <a:t>Action and expression is about offering choices in how students show their learning, using rubrics to ensure consistency in grading. We talked about some alternatives to in class presentations earlier, here are 2 other examples. </a:t>
            </a:r>
            <a:endParaRPr sz="1300">
              <a:solidFill>
                <a:srgbClr val="030741"/>
              </a:solidFill>
            </a:endParaRPr>
          </a:p>
          <a:p>
            <a:pPr indent="0" lvl="0" marL="0" rtl="0" algn="l">
              <a:spcBef>
                <a:spcPts val="0"/>
              </a:spcBef>
              <a:spcAft>
                <a:spcPts val="0"/>
              </a:spcAft>
              <a:buClr>
                <a:schemeClr val="dk1"/>
              </a:buClr>
              <a:buSzPts val="2800"/>
              <a:buFont typeface="Arial"/>
              <a:buNone/>
            </a:pPr>
            <a:r>
              <a:rPr lang="en" sz="1300">
                <a:solidFill>
                  <a:srgbClr val="030741"/>
                </a:solidFill>
              </a:rPr>
              <a:t>-If you must have timed in class exams, you can give choices between types of questions on exams (e.g., answer these 5 multiple choice questions or solve these 5 problems). </a:t>
            </a:r>
            <a:endParaRPr sz="1300">
              <a:solidFill>
                <a:srgbClr val="030741"/>
              </a:solidFill>
            </a:endParaRPr>
          </a:p>
          <a:p>
            <a:pPr indent="0" lvl="0" marL="0" rtl="0" algn="l">
              <a:spcBef>
                <a:spcPts val="0"/>
              </a:spcBef>
              <a:spcAft>
                <a:spcPts val="0"/>
              </a:spcAft>
              <a:buClr>
                <a:schemeClr val="dk1"/>
              </a:buClr>
              <a:buSzPts val="2800"/>
              <a:buFont typeface="Arial"/>
              <a:buNone/>
            </a:pPr>
            <a:r>
              <a:rPr lang="en" sz="1300">
                <a:solidFill>
                  <a:srgbClr val="030741"/>
                </a:solidFill>
              </a:rPr>
              <a:t>-If writing itself is not being assessed, offer alternatives to papers/written assignments (e.g., write a reflection OR submit a video of yourself explaining this prompt). When i’ve done this for classes, most students have chosen the short writing assignment, but I usually have a handful of students who do take advantage of the video option, and even if nobody did, when you offer those choices and are transparent that it’s a way to increase accessibility of your class, students notice and appreciate that and it automatically makes the writing assignment more palatable and approachable, because instead of saying “ugh another writing assignment” they say “oh cool, a video would be allowed instead” and that positively impacts their engagement and your end of semester evaluations at the same time. </a:t>
            </a:r>
            <a:endParaRPr sz="1300">
              <a:solidFill>
                <a:srgbClr val="030741"/>
              </a:solidFill>
            </a:endParaRPr>
          </a:p>
          <a:p>
            <a:pPr indent="0" lvl="0" marL="0" rtl="0" algn="l">
              <a:lnSpc>
                <a:spcPct val="100000"/>
              </a:lnSpc>
              <a:spcBef>
                <a:spcPts val="0"/>
              </a:spcBef>
              <a:spcAft>
                <a:spcPts val="0"/>
              </a:spcAft>
              <a:buSzPts val="1100"/>
              <a:buNone/>
            </a:pPr>
            <a:r>
              <a:t/>
            </a:r>
            <a:endParaRPr sz="1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16bb22d926_2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116bb22d926_2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There are a number of reasons to use UDL as a framework for </a:t>
            </a:r>
            <a:r>
              <a:rPr lang="en" sz="1300"/>
              <a:t>designing</a:t>
            </a:r>
            <a:r>
              <a:rPr lang="en" sz="1300"/>
              <a:t> your courses- Some of the big reasons I adopted it are that</a:t>
            </a:r>
            <a:endParaRPr sz="1300"/>
          </a:p>
          <a:p>
            <a:pPr indent="0" lvl="0" marL="0" rtl="0" algn="l">
              <a:lnSpc>
                <a:spcPct val="100000"/>
              </a:lnSpc>
              <a:spcBef>
                <a:spcPts val="0"/>
              </a:spcBef>
              <a:spcAft>
                <a:spcPts val="0"/>
              </a:spcAft>
              <a:buSzPts val="1100"/>
              <a:buNone/>
            </a:pPr>
            <a:r>
              <a:t/>
            </a:r>
            <a:endParaRPr sz="1300"/>
          </a:p>
          <a:p>
            <a:pPr indent="0" lvl="0" marL="0" rtl="0" algn="l">
              <a:spcBef>
                <a:spcPts val="0"/>
              </a:spcBef>
              <a:spcAft>
                <a:spcPts val="0"/>
              </a:spcAft>
              <a:buClr>
                <a:schemeClr val="dk1"/>
              </a:buClr>
              <a:buSzPts val="2800"/>
              <a:buFont typeface="Arial"/>
              <a:buNone/>
            </a:pPr>
            <a:r>
              <a:rPr lang="en" sz="1300">
                <a:solidFill>
                  <a:srgbClr val="030741"/>
                </a:solidFill>
              </a:rPr>
              <a:t>It improves the learning experience and engagement of all students, or at least most, a good design can’t fix everything but it sure helps most students. </a:t>
            </a:r>
            <a:endParaRPr sz="1300">
              <a:solidFill>
                <a:srgbClr val="030741"/>
              </a:solidFill>
            </a:endParaRPr>
          </a:p>
          <a:p>
            <a:pPr indent="0" lvl="0" marL="0" rtl="0" algn="l">
              <a:spcBef>
                <a:spcPts val="0"/>
              </a:spcBef>
              <a:spcAft>
                <a:spcPts val="0"/>
              </a:spcAft>
              <a:buClr>
                <a:schemeClr val="dk1"/>
              </a:buClr>
              <a:buSzPts val="2800"/>
              <a:buFont typeface="Arial"/>
              <a:buNone/>
            </a:pPr>
            <a:r>
              <a:t/>
            </a:r>
            <a:endParaRPr sz="1300">
              <a:solidFill>
                <a:srgbClr val="030741"/>
              </a:solidFill>
            </a:endParaRPr>
          </a:p>
          <a:p>
            <a:pPr indent="0" lvl="0" marL="0" rtl="0" algn="l">
              <a:spcBef>
                <a:spcPts val="0"/>
              </a:spcBef>
              <a:spcAft>
                <a:spcPts val="0"/>
              </a:spcAft>
              <a:buClr>
                <a:schemeClr val="dk1"/>
              </a:buClr>
              <a:buSzPts val="2800"/>
              <a:buFont typeface="Arial"/>
              <a:buNone/>
            </a:pPr>
            <a:r>
              <a:rPr lang="en" sz="1300">
                <a:solidFill>
                  <a:srgbClr val="030741"/>
                </a:solidFill>
              </a:rPr>
              <a:t>It eventually becomes less work for you (by reducing the need for individual accommodations and the requests for exceptions) </a:t>
            </a:r>
            <a:endParaRPr sz="1300">
              <a:solidFill>
                <a:srgbClr val="030741"/>
              </a:solidFill>
            </a:endParaRPr>
          </a:p>
          <a:p>
            <a:pPr indent="0" lvl="0" marL="0" rtl="0" algn="l">
              <a:spcBef>
                <a:spcPts val="0"/>
              </a:spcBef>
              <a:spcAft>
                <a:spcPts val="0"/>
              </a:spcAft>
              <a:buClr>
                <a:schemeClr val="dk1"/>
              </a:buClr>
              <a:buSzPts val="2800"/>
              <a:buFont typeface="Arial"/>
              <a:buNone/>
            </a:pPr>
            <a:r>
              <a:t/>
            </a:r>
            <a:endParaRPr sz="1300">
              <a:solidFill>
                <a:srgbClr val="030741"/>
              </a:solidFill>
            </a:endParaRPr>
          </a:p>
          <a:p>
            <a:pPr indent="0" lvl="0" marL="0" rtl="0" algn="l">
              <a:spcBef>
                <a:spcPts val="0"/>
              </a:spcBef>
              <a:spcAft>
                <a:spcPts val="0"/>
              </a:spcAft>
              <a:buClr>
                <a:schemeClr val="dk1"/>
              </a:buClr>
              <a:buSzPts val="2800"/>
              <a:buFont typeface="Arial"/>
              <a:buNone/>
            </a:pPr>
            <a:r>
              <a:rPr lang="en" sz="1300">
                <a:solidFill>
                  <a:srgbClr val="030741"/>
                </a:solidFill>
              </a:rPr>
              <a:t>It helps you more accurately assess student learning because you are gearing your assessments toward measuring their learning on your specific outcomes and not on assessing things that aren’t actually critical to your class, like memory performance under pressure or technical writing skill, which do need to be directly assessed in some classes but really don’t need to be in all classes. </a:t>
            </a:r>
            <a:endParaRPr sz="1300">
              <a:solidFill>
                <a:srgbClr val="030741"/>
              </a:solidFill>
            </a:endParaRPr>
          </a:p>
          <a:p>
            <a:pPr indent="0" lvl="0" marL="0" rtl="0" algn="l">
              <a:spcBef>
                <a:spcPts val="0"/>
              </a:spcBef>
              <a:spcAft>
                <a:spcPts val="0"/>
              </a:spcAft>
              <a:buClr>
                <a:schemeClr val="dk1"/>
              </a:buClr>
              <a:buSzPts val="2800"/>
              <a:buFont typeface="Arial"/>
              <a:buNone/>
            </a:pPr>
            <a:r>
              <a:t/>
            </a:r>
            <a:endParaRPr sz="1300">
              <a:solidFill>
                <a:srgbClr val="030741"/>
              </a:solidFill>
            </a:endParaRPr>
          </a:p>
          <a:p>
            <a:pPr indent="0" lvl="0" marL="0" rtl="0" algn="l">
              <a:spcBef>
                <a:spcPts val="0"/>
              </a:spcBef>
              <a:spcAft>
                <a:spcPts val="0"/>
              </a:spcAft>
              <a:buClr>
                <a:schemeClr val="dk1"/>
              </a:buClr>
              <a:buSzPts val="2800"/>
              <a:buFont typeface="Arial"/>
              <a:buNone/>
            </a:pPr>
            <a:r>
              <a:rPr lang="en" sz="1300">
                <a:solidFill>
                  <a:srgbClr val="030741"/>
                </a:solidFill>
              </a:rPr>
              <a:t>And last but certainly not least, It improves your course evaluations, especially when you tell students that you’re trying to make things as accessible and flexible as possible. </a:t>
            </a:r>
            <a:endParaRPr sz="1300">
              <a:solidFill>
                <a:srgbClr val="03074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16bb22d926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116bb22d926_0_2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SzPts val="1100"/>
              <a:buNone/>
            </a:pPr>
            <a:r>
              <a:t/>
            </a:r>
            <a:endParaRPr sz="1300">
              <a:solidFill>
                <a:srgbClr val="03074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223992ba82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g2223992ba82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Ok so I do have some examples prepared of accommodations that i know are pain points and I have some suggestions for managing those, but I’d first like to make sure we have time for any that anyone in the room wants to discuss more, so would anyone like to raise their pain point up for us to apply UDL to together? </a:t>
            </a:r>
            <a:endParaRP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223992ba82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2223992ba82_0_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16bb22d926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116bb22d926_0_2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1300">
                <a:solidFill>
                  <a:srgbClr val="030741"/>
                </a:solidFill>
              </a:rPr>
              <a:t>Before I even share anything, I want to hear what your pain points are.</a:t>
            </a:r>
            <a:endParaRPr sz="1300">
              <a:solidFill>
                <a:srgbClr val="030741"/>
              </a:solidFill>
            </a:endParaRPr>
          </a:p>
          <a:p>
            <a:pPr indent="0" lvl="0" marL="0" rtl="0" algn="l">
              <a:spcBef>
                <a:spcPts val="1000"/>
              </a:spcBef>
              <a:spcAft>
                <a:spcPts val="0"/>
              </a:spcAft>
              <a:buSzPts val="1100"/>
              <a:buNone/>
            </a:pPr>
            <a:r>
              <a:rPr lang="en" sz="1300">
                <a:solidFill>
                  <a:srgbClr val="030741"/>
                </a:solidFill>
              </a:rPr>
              <a:t>-Will help give our discussion a foundation in your real experiences</a:t>
            </a:r>
            <a:endParaRPr sz="1300">
              <a:solidFill>
                <a:srgbClr val="030741"/>
              </a:solidFill>
            </a:endParaRPr>
          </a:p>
          <a:p>
            <a:pPr indent="0" lvl="0" marL="0" rtl="0" algn="l">
              <a:spcBef>
                <a:spcPts val="1000"/>
              </a:spcBef>
              <a:spcAft>
                <a:spcPts val="0"/>
              </a:spcAft>
              <a:buSzPts val="1100"/>
              <a:buNone/>
            </a:pPr>
            <a:r>
              <a:rPr lang="en" sz="1300">
                <a:solidFill>
                  <a:srgbClr val="030741"/>
                </a:solidFill>
              </a:rPr>
              <a:t>-Also Helps me to adjust our practices at SAS</a:t>
            </a:r>
            <a:endParaRPr sz="1300">
              <a:solidFill>
                <a:srgbClr val="030741"/>
              </a:solidFill>
            </a:endParaRPr>
          </a:p>
          <a:p>
            <a:pPr indent="0" lvl="0" marL="0" rtl="0" algn="l">
              <a:spcBef>
                <a:spcPts val="1000"/>
              </a:spcBef>
              <a:spcAft>
                <a:spcPts val="0"/>
              </a:spcAft>
              <a:buSzPts val="1100"/>
              <a:buNone/>
            </a:pPr>
            <a:r>
              <a:t/>
            </a:r>
            <a:endParaRPr sz="1300">
              <a:solidFill>
                <a:srgbClr val="030741"/>
              </a:solidFill>
            </a:endParaRPr>
          </a:p>
          <a:p>
            <a:pPr indent="0" lvl="0" marL="0" rtl="0" algn="l">
              <a:spcBef>
                <a:spcPts val="1000"/>
              </a:spcBef>
              <a:spcAft>
                <a:spcPts val="1000"/>
              </a:spcAft>
              <a:buSzPts val="1100"/>
              <a:buNone/>
            </a:pPr>
            <a:r>
              <a:rPr lang="en" sz="1300">
                <a:solidFill>
                  <a:srgbClr val="030741"/>
                </a:solidFill>
              </a:rPr>
              <a:t>Add a comment on padlet using the Pink circle with the plus sign</a:t>
            </a:r>
            <a:endParaRPr sz="1300">
              <a:solidFill>
                <a:srgbClr val="03074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223992ba82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g2223992ba82_0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223992ba8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2223992ba82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223992ba82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2223992ba82_0_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223992ba82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g2223992ba82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223992ba82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2223992ba82_0_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16bb22d926_2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g116bb22d926_2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1f00ffd3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g11f00ffd34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6bb22d926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116bb22d926_0_3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Alright, we’ll be back to think about those pain points later, but as we’re going through our content, I want you to be thinking about your pain point or one that someone else raised that resonates with you, and consider how everything we’re discussing relates to that topic.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223992ba82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2223992ba82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To help center our work in our actual students, and who they are, and how they view all of this, I’m going to play a very short piece of a recording from a panel of students at Neurodiversity Celebration week last week, and this is our student Hannan talking about what it’s like for them as someone who is autistic and has ADHD.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223992ba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2223992ba8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Ok, so with ourselves centered on students, let’s get into what we can do for Hannan and many other students we work with.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{slide}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Life activities are basically everything that a human might need to do in a given day. Thinking, walking, talking, hearing, seeing, eating, breathing, digesting, writing, reading, sleeping; these are all major life activities, and conditions that impact someone’s ability to do those things in a substantial way are considered </a:t>
            </a:r>
            <a:r>
              <a:rPr lang="en">
                <a:solidFill>
                  <a:schemeClr val="dk1"/>
                </a:solidFill>
              </a:rPr>
              <a:t>disabilities</a:t>
            </a:r>
            <a:r>
              <a:rPr lang="en">
                <a:solidFill>
                  <a:schemeClr val="dk1"/>
                </a:solidFill>
              </a:rPr>
              <a:t>.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Intentionally broad</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223992ba8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2223992ba82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All of these conditions can be considered </a:t>
            </a:r>
            <a:r>
              <a:rPr lang="en"/>
              <a:t>disabilities</a:t>
            </a:r>
            <a:r>
              <a:rPr lang="en"/>
              <a:t> and all of these are represented at Brandeis.  </a:t>
            </a:r>
            <a:r>
              <a:rPr lang="en">
                <a:solidFill>
                  <a:schemeClr val="dk1"/>
                </a:solidFill>
              </a:rPr>
              <a:t>20% of undergraduate students at brandeis have documented disabilities for academic accommodations, that percentage would go up a bit if we included students who have disability-based housing accommodations without any academic accommodations. This is a high number not because there are more students with disabilities here than at other schools, but because more students with disabilities disclose them here than at most other schools for lots of reasons that I’d love to get into but we don’t have time. </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16bb22d926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116bb22d926_0_3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Ok so as a </a:t>
            </a:r>
            <a:r>
              <a:rPr lang="en"/>
              <a:t>university</a:t>
            </a:r>
            <a:r>
              <a:rPr lang="en"/>
              <a:t> and individual reps of the university, what are we required to do. I’m going to be a bit boring and just read this out directly, this quote comes from the ADA’s technical assistance center…… </a:t>
            </a:r>
            <a:endParaRPr/>
          </a:p>
          <a:p>
            <a:pPr indent="0" lvl="0" marL="0" rtl="0" algn="l">
              <a:lnSpc>
                <a:spcPct val="100000"/>
              </a:lnSpc>
              <a:spcBef>
                <a:spcPts val="0"/>
              </a:spcBef>
              <a:spcAft>
                <a:spcPts val="0"/>
              </a:spcAft>
              <a:buSzPts val="1100"/>
              <a:buNone/>
            </a:pPr>
            <a:r>
              <a:rPr lang="en"/>
              <a:t>[read]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 bolded this last part, that Accommodations should be </a:t>
            </a:r>
            <a:r>
              <a:rPr lang="en"/>
              <a:t>individual</a:t>
            </a:r>
            <a:r>
              <a:rPr lang="en"/>
              <a:t> designed to meet the needs of the student with a disability. Now this is why you may see new accommodations you haven’t seen before, and it can also be why some of the letters for students with more complex needs can get a little long. There are many accommodations, like extended </a:t>
            </a:r>
            <a:r>
              <a:rPr lang="en"/>
              <a:t>time</a:t>
            </a:r>
            <a:r>
              <a:rPr lang="en"/>
              <a:t> on exams and notetaking support that are important for a large range of disabilities and so those show up on letters often. There are other sthat are very specific to a student, a condition, or to the classes a student is taking, and we are legally required to individualize the accommodations necessary to allow that student full access to campus experiences, we cannot say “no sorry, that specific thing you’re requesting isn’t on the menu here”, we have to work with them and with instructors to find something that works to get them equal access. And so I think it’s helpful to have this shared understanding of why some </a:t>
            </a:r>
            <a:r>
              <a:rPr lang="en"/>
              <a:t>accommodations</a:t>
            </a:r>
            <a:r>
              <a:rPr lang="en"/>
              <a:t> are very specific or complex.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223992ba82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2223992ba82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So in our work at Student Accessibility Support, we look at a student’s diagnosable impairments, the life activities that are impacted by the way their impairments present in different environments, and we talk about the university experiences that they’re having difficulty accessing. Finally we look at how we can adapt or add to those experiences in order to ensure the student has full access to </a:t>
            </a:r>
            <a:endParaRPr sz="1500">
              <a:solidFill>
                <a:srgbClr val="002060"/>
              </a:solidFill>
            </a:endParaRPr>
          </a:p>
          <a:p>
            <a:pPr indent="0" lvl="0" marL="0" rtl="0" algn="l">
              <a:spcBef>
                <a:spcPts val="0"/>
              </a:spcBef>
              <a:spcAft>
                <a:spcPts val="0"/>
              </a:spcAft>
              <a:buNone/>
            </a:pPr>
            <a:r>
              <a:rPr lang="en">
                <a:solidFill>
                  <a:schemeClr val="dk1"/>
                </a:solidFill>
              </a:rPr>
              <a:t>T</a:t>
            </a:r>
            <a:r>
              <a:rPr lang="en">
                <a:solidFill>
                  <a:schemeClr val="dk1"/>
                </a:solidFill>
              </a:rPr>
              <a:t>hem, using “reasonable accommodations”</a:t>
            </a:r>
            <a:endParaRPr sz="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hyperlink" Target="mailto:access@brandeis.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hyperlink" Target="https://interactioninstitute.org/illustrating-equality-vs-equity/" TargetMode="External"/><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hyperlink" Target="https://interactioninstitute.org/illustrating-equality-vs-equity/" TargetMode="External"/><Relationship Id="rId5" Type="http://schemas.openxmlformats.org/officeDocument/2006/relationships/image" Target="../media/image15.png"/><Relationship Id="rId6"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udloncampus.cast.org/home" TargetMode="Externa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hyperlink" Target="http://www.youtube.com/watch?v=U1B6yQXsr0c" TargetMode="Externa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9.pn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9.png"/><Relationship Id="rId4" Type="http://schemas.openxmlformats.org/officeDocument/2006/relationships/hyperlink" Target="mailto:SASExams@brandeis.edu"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hyperlink" Target="https://drive.google.com/file/d/1gwJcKl6x5J5kA0q3UUnNhVvllPBYjQr8/view?usp=sharing" TargetMode="Externa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s://echo360.org/media/61763f6e-f8f5-40f7-9bbc-e48d3699c569/publi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478"/>
        </a:solidFill>
      </p:bgPr>
    </p:bg>
    <p:spTree>
      <p:nvGrpSpPr>
        <p:cNvPr id="98" name="Shape 98"/>
        <p:cNvGrpSpPr/>
        <p:nvPr/>
      </p:nvGrpSpPr>
      <p:grpSpPr>
        <a:xfrm>
          <a:off x="0" y="0"/>
          <a:ext cx="0" cy="0"/>
          <a:chOff x="0" y="0"/>
          <a:chExt cx="0" cy="0"/>
        </a:xfrm>
      </p:grpSpPr>
      <p:pic>
        <p:nvPicPr>
          <p:cNvPr descr="Brandeis University wordmark and seal" id="99" name="Google Shape;99;p25"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
        <p:nvSpPr>
          <p:cNvPr id="100" name="Google Shape;100;p25"/>
          <p:cNvSpPr txBox="1"/>
          <p:nvPr/>
        </p:nvSpPr>
        <p:spPr>
          <a:xfrm>
            <a:off x="210900" y="4388000"/>
            <a:ext cx="87222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solidFill>
                  <a:schemeClr val="lt2"/>
                </a:solidFill>
              </a:rPr>
              <a:t>Student Accessibility Support at Brandeis University acknowledges our occupation of Massachusett, Nipmuc, and Pawtucket homelands and territories. We recognize that the very existence of our university in Waltham has been facilitated by the dispossession, enslavement, forced removal, and dispersal of Native communities by settler colonialism.</a:t>
            </a:r>
            <a:endParaRPr>
              <a:solidFill>
                <a:schemeClr val="lt2"/>
              </a:solidFill>
            </a:endParaRPr>
          </a:p>
        </p:txBody>
      </p:sp>
      <p:sp>
        <p:nvSpPr>
          <p:cNvPr id="101" name="Google Shape;101;p25"/>
          <p:cNvSpPr txBox="1"/>
          <p:nvPr>
            <p:ph type="ctrTitle"/>
          </p:nvPr>
        </p:nvSpPr>
        <p:spPr>
          <a:xfrm>
            <a:off x="3164675" y="3030175"/>
            <a:ext cx="5768400" cy="692700"/>
          </a:xfrm>
          <a:prstGeom prst="rect">
            <a:avLst/>
          </a:prstGeom>
          <a:noFill/>
          <a:ln>
            <a:noFill/>
          </a:ln>
        </p:spPr>
        <p:txBody>
          <a:bodyPr anchorCtr="0" anchor="b" bIns="91425" lIns="91425" spcFirstLastPara="1" rIns="91425" wrap="square" tIns="91425">
            <a:noAutofit/>
          </a:bodyPr>
          <a:lstStyle/>
          <a:p>
            <a:pPr indent="0" lvl="0" marL="0" rtl="0" algn="r">
              <a:lnSpc>
                <a:spcPct val="115000"/>
              </a:lnSpc>
              <a:spcBef>
                <a:spcPts val="1100"/>
              </a:spcBef>
              <a:spcAft>
                <a:spcPts val="200"/>
              </a:spcAft>
              <a:buSzPts val="1100"/>
              <a:buNone/>
            </a:pPr>
            <a:r>
              <a:rPr lang="en" sz="1700">
                <a:solidFill>
                  <a:schemeClr val="lt1"/>
                </a:solidFill>
                <a:latin typeface="Montserrat"/>
                <a:ea typeface="Montserrat"/>
                <a:cs typeface="Montserrat"/>
                <a:sym typeface="Montserrat"/>
              </a:rPr>
              <a:t>Brought to you by Student Accessibility Support and the Center for Teaching &amp; Learning</a:t>
            </a:r>
            <a:endParaRPr sz="3800">
              <a:solidFill>
                <a:schemeClr val="lt1"/>
              </a:solidFill>
              <a:latin typeface="Montserrat"/>
              <a:ea typeface="Montserrat"/>
              <a:cs typeface="Montserrat"/>
              <a:sym typeface="Montserrat"/>
            </a:endParaRPr>
          </a:p>
        </p:txBody>
      </p:sp>
      <p:sp>
        <p:nvSpPr>
          <p:cNvPr id="102" name="Google Shape;102;p25"/>
          <p:cNvSpPr txBox="1"/>
          <p:nvPr>
            <p:ph type="ctrTitle"/>
          </p:nvPr>
        </p:nvSpPr>
        <p:spPr>
          <a:xfrm>
            <a:off x="252100" y="189250"/>
            <a:ext cx="7928100" cy="10347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1100"/>
              </a:spcBef>
              <a:spcAft>
                <a:spcPts val="200"/>
              </a:spcAft>
              <a:buClr>
                <a:schemeClr val="dk1"/>
              </a:buClr>
              <a:buSzPts val="1100"/>
              <a:buFont typeface="Arial"/>
              <a:buNone/>
            </a:pPr>
            <a:r>
              <a:rPr b="1" lang="en" sz="2700">
                <a:solidFill>
                  <a:schemeClr val="lt1"/>
                </a:solidFill>
                <a:latin typeface="Comfortaa"/>
                <a:ea typeface="Comfortaa"/>
                <a:cs typeface="Comfortaa"/>
                <a:sym typeface="Comfortaa"/>
              </a:rPr>
              <a:t>Conquering Complex Accommodations</a:t>
            </a:r>
            <a:endParaRPr b="1" sz="5600">
              <a:solidFill>
                <a:srgbClr val="C9DAF8"/>
              </a:solidFill>
              <a:latin typeface="Comfortaa"/>
              <a:ea typeface="Comfortaa"/>
              <a:cs typeface="Comfortaa"/>
              <a:sym typeface="Comfortaa"/>
            </a:endParaRPr>
          </a:p>
        </p:txBody>
      </p:sp>
      <p:cxnSp>
        <p:nvCxnSpPr>
          <p:cNvPr id="103" name="Google Shape;103;p25"/>
          <p:cNvCxnSpPr/>
          <p:nvPr/>
        </p:nvCxnSpPr>
        <p:spPr>
          <a:xfrm>
            <a:off x="-380350" y="1415950"/>
            <a:ext cx="9607200" cy="0"/>
          </a:xfrm>
          <a:prstGeom prst="straightConnector1">
            <a:avLst/>
          </a:prstGeom>
          <a:noFill/>
          <a:ln cap="flat" cmpd="sng" w="114300">
            <a:solidFill>
              <a:srgbClr val="CFE2F3"/>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4"/>
          <p:cNvSpPr txBox="1"/>
          <p:nvPr>
            <p:ph type="ctrTitle"/>
          </p:nvPr>
        </p:nvSpPr>
        <p:spPr>
          <a:xfrm>
            <a:off x="154525" y="744575"/>
            <a:ext cx="79281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3100"/>
              <a:t>What is a “Reasonable Accommodation?”</a:t>
            </a:r>
            <a:endParaRPr sz="3100"/>
          </a:p>
        </p:txBody>
      </p:sp>
      <p:sp>
        <p:nvSpPr>
          <p:cNvPr id="189" name="Google Shape;189;p34"/>
          <p:cNvSpPr txBox="1"/>
          <p:nvPr>
            <p:ph idx="1" type="subTitle"/>
          </p:nvPr>
        </p:nvSpPr>
        <p:spPr>
          <a:xfrm>
            <a:off x="421100" y="1644825"/>
            <a:ext cx="8520600" cy="79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sz="2000">
                <a:solidFill>
                  <a:schemeClr val="dk1"/>
                </a:solidFill>
              </a:rPr>
              <a:t>A </a:t>
            </a:r>
            <a:r>
              <a:rPr b="1" lang="en" sz="2000">
                <a:solidFill>
                  <a:schemeClr val="dk1"/>
                </a:solidFill>
              </a:rPr>
              <a:t>reasonable accommodation </a:t>
            </a:r>
            <a:r>
              <a:rPr lang="en" sz="2000">
                <a:solidFill>
                  <a:schemeClr val="dk1"/>
                </a:solidFill>
              </a:rPr>
              <a:t>can be an added support, the removal of a barrier, an adjustment to a policy, or other modification of materials, practices, and spaces.</a:t>
            </a:r>
            <a:endParaRPr sz="2000">
              <a:solidFill>
                <a:schemeClr val="dk1"/>
              </a:solidFill>
            </a:endParaRPr>
          </a:p>
          <a:p>
            <a:pPr indent="0" lvl="0" marL="0" rtl="0" algn="l">
              <a:lnSpc>
                <a:spcPct val="115000"/>
              </a:lnSpc>
              <a:spcBef>
                <a:spcPts val="1200"/>
              </a:spcBef>
              <a:spcAft>
                <a:spcPts val="0"/>
              </a:spcAft>
              <a:buSzPts val="1100"/>
              <a:buNone/>
            </a:pPr>
            <a:r>
              <a:t/>
            </a:r>
            <a:endParaRPr sz="2000">
              <a:solidFill>
                <a:schemeClr val="dk1"/>
              </a:solidFill>
            </a:endParaRPr>
          </a:p>
          <a:p>
            <a:pPr indent="0" lvl="0" marL="0" rtl="0" algn="l">
              <a:lnSpc>
                <a:spcPct val="115000"/>
              </a:lnSpc>
              <a:spcBef>
                <a:spcPts val="1200"/>
              </a:spcBef>
              <a:spcAft>
                <a:spcPts val="0"/>
              </a:spcAft>
              <a:buSzPts val="1100"/>
              <a:buNone/>
            </a:pPr>
            <a:r>
              <a:rPr lang="en" sz="2000">
                <a:solidFill>
                  <a:schemeClr val="dk1"/>
                </a:solidFill>
              </a:rPr>
              <a:t>We are REQUIRED to consider all disability accommodation requests and determine what is or isn’t reasonable on an individual basis. The process for how we consider these requests is very </a:t>
            </a:r>
            <a:r>
              <a:rPr lang="en" sz="2000">
                <a:solidFill>
                  <a:schemeClr val="dk1"/>
                </a:solidFill>
              </a:rPr>
              <a:t>important</a:t>
            </a:r>
            <a:r>
              <a:rPr lang="en" sz="2000">
                <a:solidFill>
                  <a:schemeClr val="dk1"/>
                </a:solidFill>
              </a:rPr>
              <a:t> (legally and practically), and should always be done by SAS and not individual faculty.</a:t>
            </a:r>
            <a:endParaRPr sz="2000">
              <a:solidFill>
                <a:schemeClr val="dk1"/>
              </a:solidFill>
            </a:endParaRPr>
          </a:p>
          <a:p>
            <a:pPr indent="0" lvl="0" marL="0" rtl="0" algn="l">
              <a:lnSpc>
                <a:spcPct val="115000"/>
              </a:lnSpc>
              <a:spcBef>
                <a:spcPts val="1200"/>
              </a:spcBef>
              <a:spcAft>
                <a:spcPts val="0"/>
              </a:spcAft>
              <a:buSzPts val="1100"/>
              <a:buNone/>
            </a:pPr>
            <a:r>
              <a:t/>
            </a:r>
            <a:endParaRPr sz="1500">
              <a:solidFill>
                <a:schemeClr val="dk1"/>
              </a:solidFill>
            </a:endParaRPr>
          </a:p>
          <a:p>
            <a:pPr indent="0" lvl="0" marL="0" rtl="0" algn="l">
              <a:lnSpc>
                <a:spcPct val="115000"/>
              </a:lnSpc>
              <a:spcBef>
                <a:spcPts val="1200"/>
              </a:spcBef>
              <a:spcAft>
                <a:spcPts val="0"/>
              </a:spcAft>
              <a:buSzPts val="1100"/>
              <a:buNone/>
            </a:pPr>
            <a:r>
              <a:t/>
            </a:r>
            <a:endParaRPr sz="1500">
              <a:solidFill>
                <a:schemeClr val="dk1"/>
              </a:solidFill>
            </a:endParaRPr>
          </a:p>
          <a:p>
            <a:pPr indent="0" lvl="0" marL="0" rtl="0" algn="l">
              <a:lnSpc>
                <a:spcPct val="100000"/>
              </a:lnSpc>
              <a:spcBef>
                <a:spcPts val="1200"/>
              </a:spcBef>
              <a:spcAft>
                <a:spcPts val="0"/>
              </a:spcAft>
              <a:buSzPts val="2800"/>
              <a:buNone/>
            </a:pPr>
            <a:r>
              <a:t/>
            </a:r>
            <a:endParaRPr sz="1500">
              <a:solidFill>
                <a:schemeClr val="dk1"/>
              </a:solidFill>
            </a:endParaRPr>
          </a:p>
        </p:txBody>
      </p:sp>
      <p:pic>
        <p:nvPicPr>
          <p:cNvPr descr="Brandeis University wordmark and seal" id="190" name="Google Shape;190;p34"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5"/>
          <p:cNvSpPr txBox="1"/>
          <p:nvPr>
            <p:ph type="ctrTitle"/>
          </p:nvPr>
        </p:nvSpPr>
        <p:spPr>
          <a:xfrm>
            <a:off x="154525" y="744575"/>
            <a:ext cx="79281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3100"/>
              <a:t>What is </a:t>
            </a:r>
            <a:r>
              <a:rPr lang="en" sz="3100" u="sng"/>
              <a:t>not</a:t>
            </a:r>
            <a:r>
              <a:rPr lang="en" sz="3100"/>
              <a:t> required</a:t>
            </a:r>
            <a:endParaRPr sz="3100"/>
          </a:p>
        </p:txBody>
      </p:sp>
      <p:sp>
        <p:nvSpPr>
          <p:cNvPr id="196" name="Google Shape;196;p35"/>
          <p:cNvSpPr txBox="1"/>
          <p:nvPr>
            <p:ph idx="1" type="subTitle"/>
          </p:nvPr>
        </p:nvSpPr>
        <p:spPr>
          <a:xfrm>
            <a:off x="428775" y="1661500"/>
            <a:ext cx="8520600" cy="79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sz="1800">
                <a:solidFill>
                  <a:schemeClr val="dk1"/>
                </a:solidFill>
              </a:rPr>
              <a:t>“</a:t>
            </a:r>
            <a:r>
              <a:rPr lang="en" sz="1800">
                <a:solidFill>
                  <a:schemeClr val="dk1"/>
                </a:solidFill>
              </a:rPr>
              <a:t>Accommodations and modifications of policies and practices are not required when it would fundamentally alter the nature of the service, program, or activity or give rise to an undue financial or administrative burden.”</a:t>
            </a:r>
            <a:endParaRPr sz="1800">
              <a:solidFill>
                <a:schemeClr val="dk1"/>
              </a:solidFill>
            </a:endParaRPr>
          </a:p>
          <a:p>
            <a:pPr indent="0" lvl="0" marL="0" rtl="0" algn="l">
              <a:lnSpc>
                <a:spcPct val="115000"/>
              </a:lnSpc>
              <a:spcBef>
                <a:spcPts val="1200"/>
              </a:spcBef>
              <a:spcAft>
                <a:spcPts val="0"/>
              </a:spcAft>
              <a:buSzPts val="1100"/>
              <a:buNone/>
            </a:pPr>
            <a:r>
              <a:t/>
            </a:r>
            <a:endParaRPr sz="1800">
              <a:solidFill>
                <a:schemeClr val="dk1"/>
              </a:solidFill>
            </a:endParaRPr>
          </a:p>
          <a:p>
            <a:pPr indent="0" lvl="0" marL="0" rtl="0" algn="l">
              <a:lnSpc>
                <a:spcPct val="115000"/>
              </a:lnSpc>
              <a:spcBef>
                <a:spcPts val="1200"/>
              </a:spcBef>
              <a:spcAft>
                <a:spcPts val="0"/>
              </a:spcAft>
              <a:buSzPts val="1100"/>
              <a:buNone/>
            </a:pPr>
            <a:r>
              <a:rPr lang="en" sz="1800">
                <a:solidFill>
                  <a:schemeClr val="dk1"/>
                </a:solidFill>
              </a:rPr>
              <a:t>The bar for “an undue </a:t>
            </a:r>
            <a:r>
              <a:rPr b="1" lang="en" sz="1800">
                <a:solidFill>
                  <a:schemeClr val="dk1"/>
                </a:solidFill>
              </a:rPr>
              <a:t>financial </a:t>
            </a:r>
            <a:r>
              <a:rPr lang="en" sz="1800">
                <a:solidFill>
                  <a:schemeClr val="dk1"/>
                </a:solidFill>
              </a:rPr>
              <a:t>burden” is VERY HIGH and rarely reached by an organization of this size; it’s hard to make a case for administrative burden as well. However, accommodations have been denied based on being a fundamental alteration.</a:t>
            </a:r>
            <a:endParaRPr sz="1800">
              <a:solidFill>
                <a:schemeClr val="dk1"/>
              </a:solidFill>
            </a:endParaRPr>
          </a:p>
          <a:p>
            <a:pPr indent="0" lvl="0" marL="0" rtl="0" algn="l">
              <a:lnSpc>
                <a:spcPct val="115000"/>
              </a:lnSpc>
              <a:spcBef>
                <a:spcPts val="1200"/>
              </a:spcBef>
              <a:spcAft>
                <a:spcPts val="0"/>
              </a:spcAft>
              <a:buSzPts val="1100"/>
              <a:buNone/>
            </a:pPr>
            <a:r>
              <a:rPr lang="en" sz="1700">
                <a:solidFill>
                  <a:schemeClr val="dk1"/>
                </a:solidFill>
              </a:rPr>
              <a:t>Source: adata.org</a:t>
            </a:r>
            <a:endParaRPr sz="1700">
              <a:solidFill>
                <a:schemeClr val="dk1"/>
              </a:solidFill>
            </a:endParaRPr>
          </a:p>
          <a:p>
            <a:pPr indent="0" lvl="0" marL="0" rtl="0" algn="l">
              <a:lnSpc>
                <a:spcPct val="115000"/>
              </a:lnSpc>
              <a:spcBef>
                <a:spcPts val="1200"/>
              </a:spcBef>
              <a:spcAft>
                <a:spcPts val="0"/>
              </a:spcAft>
              <a:buSzPts val="1100"/>
              <a:buNone/>
            </a:pPr>
            <a:r>
              <a:t/>
            </a:r>
            <a:endParaRPr sz="1700">
              <a:solidFill>
                <a:schemeClr val="dk1"/>
              </a:solidFill>
            </a:endParaRPr>
          </a:p>
          <a:p>
            <a:pPr indent="0" lvl="0" marL="0" rtl="0" algn="l">
              <a:lnSpc>
                <a:spcPct val="100000"/>
              </a:lnSpc>
              <a:spcBef>
                <a:spcPts val="1200"/>
              </a:spcBef>
              <a:spcAft>
                <a:spcPts val="0"/>
              </a:spcAft>
              <a:buSzPts val="2800"/>
              <a:buNone/>
            </a:pPr>
            <a:r>
              <a:t/>
            </a:r>
            <a:endParaRPr sz="1700">
              <a:solidFill>
                <a:schemeClr val="dk1"/>
              </a:solidFill>
            </a:endParaRPr>
          </a:p>
        </p:txBody>
      </p:sp>
      <p:pic>
        <p:nvPicPr>
          <p:cNvPr descr="Brandeis University wordmark and seal" id="197" name="Google Shape;197;p35"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6"/>
          <p:cNvSpPr txBox="1"/>
          <p:nvPr>
            <p:ph type="ctrTitle"/>
          </p:nvPr>
        </p:nvSpPr>
        <p:spPr>
          <a:xfrm>
            <a:off x="154525" y="744575"/>
            <a:ext cx="79281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3100"/>
              <a:t>Fundamental Alterations </a:t>
            </a:r>
            <a:endParaRPr sz="3100"/>
          </a:p>
        </p:txBody>
      </p:sp>
      <p:sp>
        <p:nvSpPr>
          <p:cNvPr id="203" name="Google Shape;203;p36"/>
          <p:cNvSpPr txBox="1"/>
          <p:nvPr>
            <p:ph idx="1" type="subTitle"/>
          </p:nvPr>
        </p:nvSpPr>
        <p:spPr>
          <a:xfrm>
            <a:off x="428775" y="1779150"/>
            <a:ext cx="8520600" cy="79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t/>
            </a:r>
            <a:endParaRPr sz="1500">
              <a:solidFill>
                <a:schemeClr val="dk1"/>
              </a:solidFill>
            </a:endParaRPr>
          </a:p>
          <a:p>
            <a:pPr indent="0" lvl="0" marL="0" rtl="0" algn="l">
              <a:lnSpc>
                <a:spcPct val="115000"/>
              </a:lnSpc>
              <a:spcBef>
                <a:spcPts val="1200"/>
              </a:spcBef>
              <a:spcAft>
                <a:spcPts val="0"/>
              </a:spcAft>
              <a:buSzPts val="1100"/>
              <a:buNone/>
            </a:pPr>
            <a:r>
              <a:t/>
            </a:r>
            <a:endParaRPr sz="1500">
              <a:solidFill>
                <a:schemeClr val="dk1"/>
              </a:solidFill>
            </a:endParaRPr>
          </a:p>
          <a:p>
            <a:pPr indent="0" lvl="0" marL="0" rtl="0" algn="l">
              <a:lnSpc>
                <a:spcPct val="100000"/>
              </a:lnSpc>
              <a:spcBef>
                <a:spcPts val="1200"/>
              </a:spcBef>
              <a:spcAft>
                <a:spcPts val="0"/>
              </a:spcAft>
              <a:buSzPts val="2800"/>
              <a:buNone/>
            </a:pPr>
            <a:r>
              <a:t/>
            </a:r>
            <a:endParaRPr sz="1500">
              <a:solidFill>
                <a:schemeClr val="dk1"/>
              </a:solidFill>
            </a:endParaRPr>
          </a:p>
        </p:txBody>
      </p:sp>
      <p:pic>
        <p:nvPicPr>
          <p:cNvPr descr="Brandeis University wordmark and seal" id="204" name="Google Shape;204;p36"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pic>
        <p:nvPicPr>
          <p:cNvPr id="205" name="Google Shape;205;p36"/>
          <p:cNvPicPr preferRelativeResize="0"/>
          <p:nvPr/>
        </p:nvPicPr>
        <p:blipFill>
          <a:blip r:embed="rId4">
            <a:alphaModFix/>
          </a:blip>
          <a:stretch>
            <a:fillRect/>
          </a:stretch>
        </p:blipFill>
        <p:spPr>
          <a:xfrm>
            <a:off x="7484700" y="3565150"/>
            <a:ext cx="1578350" cy="1578350"/>
          </a:xfrm>
          <a:prstGeom prst="rect">
            <a:avLst/>
          </a:prstGeom>
          <a:noFill/>
          <a:ln>
            <a:noFill/>
          </a:ln>
        </p:spPr>
      </p:pic>
      <p:sp>
        <p:nvSpPr>
          <p:cNvPr id="206" name="Google Shape;206;p36"/>
          <p:cNvSpPr txBox="1"/>
          <p:nvPr/>
        </p:nvSpPr>
        <p:spPr>
          <a:xfrm>
            <a:off x="440100" y="1640375"/>
            <a:ext cx="8263800" cy="318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t>A fundamental alteration changes the essential requirements of a course or program, including the content and objectives. Essential requirements are the core learning outcomes (including skills and knowledge) all students must demonstrate.</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 sz="2200"/>
              <a:t>Contact </a:t>
            </a:r>
            <a:r>
              <a:rPr lang="en" sz="2200" u="sng">
                <a:solidFill>
                  <a:schemeClr val="hlink"/>
                </a:solidFill>
                <a:hlinkClick r:id="rId5"/>
              </a:rPr>
              <a:t>access@brandeis.edu</a:t>
            </a:r>
            <a:r>
              <a:rPr lang="en" sz="2200"/>
              <a:t> if you think this applies to an accommodation in your course.</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 sz="1900"/>
              <a:t>Process for assessing a possible fundamental alteration—----&gt; </a:t>
            </a:r>
            <a:endParaRPr sz="1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7"/>
          <p:cNvSpPr txBox="1"/>
          <p:nvPr>
            <p:ph type="ctrTitle"/>
          </p:nvPr>
        </p:nvSpPr>
        <p:spPr>
          <a:xfrm>
            <a:off x="92075" y="828425"/>
            <a:ext cx="79281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600"/>
              <a:t>Case Example- Meet Cara at 18 years old! </a:t>
            </a:r>
            <a:endParaRPr sz="2600"/>
          </a:p>
        </p:txBody>
      </p:sp>
      <p:sp>
        <p:nvSpPr>
          <p:cNvPr id="212" name="Google Shape;212;p37"/>
          <p:cNvSpPr txBox="1"/>
          <p:nvPr>
            <p:ph idx="1" type="subTitle"/>
          </p:nvPr>
        </p:nvSpPr>
        <p:spPr>
          <a:xfrm>
            <a:off x="279950" y="1704875"/>
            <a:ext cx="7585500" cy="7926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002060"/>
              </a:buClr>
              <a:buSzPts val="2400"/>
              <a:buChar char="●"/>
            </a:pPr>
            <a:r>
              <a:rPr lang="en" sz="2400">
                <a:solidFill>
                  <a:srgbClr val="002060"/>
                </a:solidFill>
              </a:rPr>
              <a:t>Impairment: Social Anxiety Disorder, Generalized Anxiety Disorder, &amp; Depression</a:t>
            </a:r>
            <a:endParaRPr sz="2400">
              <a:solidFill>
                <a:srgbClr val="002060"/>
              </a:solidFill>
            </a:endParaRPr>
          </a:p>
          <a:p>
            <a:pPr indent="-381000" lvl="0" marL="457200" rtl="0" algn="l">
              <a:lnSpc>
                <a:spcPct val="100000"/>
              </a:lnSpc>
              <a:spcBef>
                <a:spcPts val="0"/>
              </a:spcBef>
              <a:spcAft>
                <a:spcPts val="0"/>
              </a:spcAft>
              <a:buClr>
                <a:srgbClr val="002060"/>
              </a:buClr>
              <a:buSzPts val="2400"/>
              <a:buChar char="●"/>
            </a:pPr>
            <a:r>
              <a:rPr lang="en" sz="2400">
                <a:solidFill>
                  <a:srgbClr val="002060"/>
                </a:solidFill>
              </a:rPr>
              <a:t>Major Life Activities: Communicating</a:t>
            </a:r>
            <a:endParaRPr sz="2400">
              <a:solidFill>
                <a:srgbClr val="002060"/>
              </a:solidFill>
            </a:endParaRPr>
          </a:p>
          <a:p>
            <a:pPr indent="-381000" lvl="0" marL="457200" rtl="0" algn="l">
              <a:lnSpc>
                <a:spcPct val="100000"/>
              </a:lnSpc>
              <a:spcBef>
                <a:spcPts val="0"/>
              </a:spcBef>
              <a:spcAft>
                <a:spcPts val="0"/>
              </a:spcAft>
              <a:buClr>
                <a:srgbClr val="002060"/>
              </a:buClr>
              <a:buSzPts val="2400"/>
              <a:buChar char="●"/>
            </a:pPr>
            <a:r>
              <a:rPr lang="en" sz="2400">
                <a:solidFill>
                  <a:srgbClr val="002060"/>
                </a:solidFill>
              </a:rPr>
              <a:t>Difficulty Accessing: Student life </a:t>
            </a:r>
            <a:r>
              <a:rPr lang="en" sz="2400">
                <a:solidFill>
                  <a:srgbClr val="002060"/>
                </a:solidFill>
              </a:rPr>
              <a:t>activities</a:t>
            </a:r>
            <a:r>
              <a:rPr lang="en" sz="2400">
                <a:solidFill>
                  <a:srgbClr val="002060"/>
                </a:solidFill>
              </a:rPr>
              <a:t>, </a:t>
            </a:r>
            <a:r>
              <a:rPr b="1" lang="en" sz="2400">
                <a:solidFill>
                  <a:srgbClr val="002060"/>
                </a:solidFill>
              </a:rPr>
              <a:t>verbal participation in class, class presentations, verbal interactions with professors </a:t>
            </a:r>
            <a:endParaRPr b="1" sz="2400">
              <a:solidFill>
                <a:srgbClr val="002060"/>
              </a:solidFill>
            </a:endParaRPr>
          </a:p>
          <a:p>
            <a:pPr indent="0" lvl="0" marL="457200" rtl="0" algn="l">
              <a:lnSpc>
                <a:spcPct val="100000"/>
              </a:lnSpc>
              <a:spcBef>
                <a:spcPts val="0"/>
              </a:spcBef>
              <a:spcAft>
                <a:spcPts val="0"/>
              </a:spcAft>
              <a:buNone/>
            </a:pPr>
            <a:r>
              <a:t/>
            </a:r>
            <a:endParaRPr sz="2400">
              <a:solidFill>
                <a:srgbClr val="002060"/>
              </a:solidFill>
            </a:endParaRPr>
          </a:p>
        </p:txBody>
      </p:sp>
      <p:pic>
        <p:nvPicPr>
          <p:cNvPr descr="Brandeis University wordmark and seal" id="213" name="Google Shape;213;p37"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
        <p:nvSpPr>
          <p:cNvPr id="214" name="Google Shape;214;p37"/>
          <p:cNvSpPr txBox="1"/>
          <p:nvPr/>
        </p:nvSpPr>
        <p:spPr>
          <a:xfrm>
            <a:off x="2584250" y="3705400"/>
            <a:ext cx="732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15" name="Google Shape;215;p37"/>
          <p:cNvPicPr preferRelativeResize="0"/>
          <p:nvPr/>
        </p:nvPicPr>
        <p:blipFill rotWithShape="1">
          <a:blip r:embed="rId4">
            <a:alphaModFix/>
          </a:blip>
          <a:srcRect b="10814" l="44286" r="4698" t="27281"/>
          <a:stretch/>
        </p:blipFill>
        <p:spPr>
          <a:xfrm>
            <a:off x="7541492" y="3705400"/>
            <a:ext cx="1449733" cy="1319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8"/>
          <p:cNvSpPr txBox="1"/>
          <p:nvPr>
            <p:ph type="ctrTitle"/>
          </p:nvPr>
        </p:nvSpPr>
        <p:spPr>
          <a:xfrm>
            <a:off x="92075" y="828425"/>
            <a:ext cx="79281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600"/>
              <a:t>Reasonable Accommodations: </a:t>
            </a:r>
            <a:endParaRPr sz="2600"/>
          </a:p>
        </p:txBody>
      </p:sp>
      <p:sp>
        <p:nvSpPr>
          <p:cNvPr id="221" name="Google Shape;221;p38"/>
          <p:cNvSpPr txBox="1"/>
          <p:nvPr>
            <p:ph idx="1" type="subTitle"/>
          </p:nvPr>
        </p:nvSpPr>
        <p:spPr>
          <a:xfrm>
            <a:off x="263375" y="1828688"/>
            <a:ext cx="7585500" cy="7926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002060"/>
              </a:buClr>
              <a:buSzPts val="2400"/>
              <a:buChar char="●"/>
            </a:pPr>
            <a:r>
              <a:rPr lang="en" sz="2400">
                <a:solidFill>
                  <a:srgbClr val="002060"/>
                </a:solidFill>
              </a:rPr>
              <a:t>Alternative in-class participation options</a:t>
            </a:r>
            <a:endParaRPr sz="2400">
              <a:solidFill>
                <a:srgbClr val="002060"/>
              </a:solidFill>
            </a:endParaRPr>
          </a:p>
          <a:p>
            <a:pPr indent="-381000" lvl="0" marL="457200" rtl="0" algn="l">
              <a:lnSpc>
                <a:spcPct val="100000"/>
              </a:lnSpc>
              <a:spcBef>
                <a:spcPts val="0"/>
              </a:spcBef>
              <a:spcAft>
                <a:spcPts val="0"/>
              </a:spcAft>
              <a:buClr>
                <a:srgbClr val="002060"/>
              </a:buClr>
              <a:buSzPts val="2400"/>
              <a:buChar char="●"/>
            </a:pPr>
            <a:r>
              <a:rPr lang="en" sz="2400">
                <a:solidFill>
                  <a:srgbClr val="002060"/>
                </a:solidFill>
              </a:rPr>
              <a:t>No cold calling</a:t>
            </a:r>
            <a:endParaRPr sz="2400">
              <a:solidFill>
                <a:srgbClr val="002060"/>
              </a:solidFill>
            </a:endParaRPr>
          </a:p>
          <a:p>
            <a:pPr indent="-381000" lvl="0" marL="457200" rtl="0" algn="l">
              <a:lnSpc>
                <a:spcPct val="100000"/>
              </a:lnSpc>
              <a:spcBef>
                <a:spcPts val="0"/>
              </a:spcBef>
              <a:spcAft>
                <a:spcPts val="0"/>
              </a:spcAft>
              <a:buClr>
                <a:srgbClr val="002060"/>
              </a:buClr>
              <a:buSzPts val="2400"/>
              <a:buChar char="●"/>
            </a:pPr>
            <a:r>
              <a:rPr lang="en" sz="2400">
                <a:solidFill>
                  <a:srgbClr val="002060"/>
                </a:solidFill>
              </a:rPr>
              <a:t>Alternative to live in-class presentations </a:t>
            </a:r>
            <a:endParaRPr sz="2400">
              <a:solidFill>
                <a:srgbClr val="002060"/>
              </a:solidFill>
            </a:endParaRPr>
          </a:p>
          <a:p>
            <a:pPr indent="-381000" lvl="1" marL="914400" rtl="0" algn="l">
              <a:lnSpc>
                <a:spcPct val="100000"/>
              </a:lnSpc>
              <a:spcBef>
                <a:spcPts val="0"/>
              </a:spcBef>
              <a:spcAft>
                <a:spcPts val="0"/>
              </a:spcAft>
              <a:buClr>
                <a:srgbClr val="002060"/>
              </a:buClr>
              <a:buSzPts val="2400"/>
              <a:buChar char="○"/>
            </a:pPr>
            <a:r>
              <a:rPr i="1" lang="en" sz="2400">
                <a:solidFill>
                  <a:srgbClr val="002060"/>
                </a:solidFill>
              </a:rPr>
              <a:t>This would not be reasonable if the class meets an oral communication requirement or if development of public speaking skills is an essential part of the class learning outcomes. </a:t>
            </a:r>
            <a:endParaRPr i="1" sz="2400">
              <a:solidFill>
                <a:srgbClr val="002060"/>
              </a:solidFill>
            </a:endParaRPr>
          </a:p>
        </p:txBody>
      </p:sp>
      <p:pic>
        <p:nvPicPr>
          <p:cNvPr descr="Brandeis University wordmark and seal" id="222" name="Google Shape;222;p38"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
        <p:nvSpPr>
          <p:cNvPr id="223" name="Google Shape;223;p38"/>
          <p:cNvSpPr txBox="1"/>
          <p:nvPr/>
        </p:nvSpPr>
        <p:spPr>
          <a:xfrm>
            <a:off x="2584250" y="3742275"/>
            <a:ext cx="732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24" name="Google Shape;224;p38"/>
          <p:cNvPicPr preferRelativeResize="0"/>
          <p:nvPr/>
        </p:nvPicPr>
        <p:blipFill>
          <a:blip r:embed="rId4">
            <a:alphaModFix/>
          </a:blip>
          <a:stretch>
            <a:fillRect/>
          </a:stretch>
        </p:blipFill>
        <p:spPr>
          <a:xfrm>
            <a:off x="5106609" y="71300"/>
            <a:ext cx="2283092" cy="1621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Brandeis University wordmark and seal" id="229" name="Google Shape;229;p39"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
        <p:nvSpPr>
          <p:cNvPr id="230" name="Google Shape;230;p39"/>
          <p:cNvSpPr txBox="1"/>
          <p:nvPr>
            <p:ph idx="1" type="subTitle"/>
          </p:nvPr>
        </p:nvSpPr>
        <p:spPr>
          <a:xfrm>
            <a:off x="141050" y="4652750"/>
            <a:ext cx="64755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1100">
                <a:solidFill>
                  <a:schemeClr val="dk1"/>
                </a:solidFill>
              </a:rPr>
              <a:t>(Adaption of work by </a:t>
            </a:r>
            <a:r>
              <a:rPr lang="en" sz="1100" u="sng">
                <a:solidFill>
                  <a:schemeClr val="hlink"/>
                </a:solidFill>
                <a:hlinkClick r:id="rId4"/>
              </a:rPr>
              <a:t>Interaction Institute for Social Change</a:t>
            </a:r>
            <a:r>
              <a:rPr lang="en" sz="1100">
                <a:solidFill>
                  <a:schemeClr val="dk1"/>
                </a:solidFill>
              </a:rPr>
              <a:t> | Artist: Angus Maguire)</a:t>
            </a:r>
            <a:endParaRPr sz="600">
              <a:solidFill>
                <a:srgbClr val="030741"/>
              </a:solidFill>
            </a:endParaRPr>
          </a:p>
        </p:txBody>
      </p:sp>
      <p:pic>
        <p:nvPicPr>
          <p:cNvPr id="231" name="Google Shape;231;p39"/>
          <p:cNvPicPr preferRelativeResize="0"/>
          <p:nvPr/>
        </p:nvPicPr>
        <p:blipFill>
          <a:blip r:embed="rId5">
            <a:alphaModFix/>
          </a:blip>
          <a:stretch>
            <a:fillRect/>
          </a:stretch>
        </p:blipFill>
        <p:spPr>
          <a:xfrm>
            <a:off x="230675" y="816200"/>
            <a:ext cx="8710550" cy="3577175"/>
          </a:xfrm>
          <a:prstGeom prst="rect">
            <a:avLst/>
          </a:prstGeom>
          <a:noFill/>
          <a:ln>
            <a:noFill/>
          </a:ln>
        </p:spPr>
      </p:pic>
      <p:sp>
        <p:nvSpPr>
          <p:cNvPr id="232" name="Google Shape;232;p39"/>
          <p:cNvSpPr/>
          <p:nvPr/>
        </p:nvSpPr>
        <p:spPr>
          <a:xfrm flipH="1">
            <a:off x="5752050" y="348750"/>
            <a:ext cx="303900" cy="1068300"/>
          </a:xfrm>
          <a:prstGeom prst="down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9"/>
          <p:cNvSpPr txBox="1"/>
          <p:nvPr>
            <p:ph idx="1" type="subTitle"/>
          </p:nvPr>
        </p:nvSpPr>
        <p:spPr>
          <a:xfrm>
            <a:off x="2320650" y="246150"/>
            <a:ext cx="36282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800">
                <a:solidFill>
                  <a:schemeClr val="dk1"/>
                </a:solidFill>
                <a:latin typeface="Montserrat"/>
                <a:ea typeface="Montserrat"/>
                <a:cs typeface="Montserrat"/>
                <a:sym typeface="Montserrat"/>
              </a:rPr>
              <a:t>Required under federal law</a:t>
            </a:r>
            <a:endParaRPr b="1" sz="1300">
              <a:solidFill>
                <a:srgbClr val="03074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Brandeis University wordmark and seal" id="238" name="Google Shape;238;p40"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
        <p:nvSpPr>
          <p:cNvPr id="239" name="Google Shape;239;p40"/>
          <p:cNvSpPr txBox="1"/>
          <p:nvPr>
            <p:ph idx="1" type="subTitle"/>
          </p:nvPr>
        </p:nvSpPr>
        <p:spPr>
          <a:xfrm>
            <a:off x="141050" y="4652750"/>
            <a:ext cx="64755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1100">
                <a:solidFill>
                  <a:schemeClr val="dk1"/>
                </a:solidFill>
              </a:rPr>
              <a:t>(Adaption of work by </a:t>
            </a:r>
            <a:r>
              <a:rPr lang="en" sz="1100" u="sng">
                <a:solidFill>
                  <a:schemeClr val="hlink"/>
                </a:solidFill>
                <a:hlinkClick r:id="rId4"/>
              </a:rPr>
              <a:t>Interaction Institute for Social Change</a:t>
            </a:r>
            <a:r>
              <a:rPr lang="en" sz="1100">
                <a:solidFill>
                  <a:schemeClr val="dk1"/>
                </a:solidFill>
              </a:rPr>
              <a:t> | Artist: Angus Maguire)</a:t>
            </a:r>
            <a:endParaRPr sz="600">
              <a:solidFill>
                <a:srgbClr val="030741"/>
              </a:solidFill>
            </a:endParaRPr>
          </a:p>
        </p:txBody>
      </p:sp>
      <p:pic>
        <p:nvPicPr>
          <p:cNvPr id="240" name="Google Shape;240;p40"/>
          <p:cNvPicPr preferRelativeResize="0"/>
          <p:nvPr/>
        </p:nvPicPr>
        <p:blipFill>
          <a:blip r:embed="rId5">
            <a:alphaModFix/>
          </a:blip>
          <a:stretch>
            <a:fillRect/>
          </a:stretch>
        </p:blipFill>
        <p:spPr>
          <a:xfrm>
            <a:off x="141050" y="1604425"/>
            <a:ext cx="8550875" cy="2876250"/>
          </a:xfrm>
          <a:prstGeom prst="rect">
            <a:avLst/>
          </a:prstGeom>
          <a:noFill/>
          <a:ln>
            <a:noFill/>
          </a:ln>
        </p:spPr>
      </p:pic>
      <p:sp>
        <p:nvSpPr>
          <p:cNvPr id="241" name="Google Shape;241;p40"/>
          <p:cNvSpPr/>
          <p:nvPr/>
        </p:nvSpPr>
        <p:spPr>
          <a:xfrm flipH="1" rot="9485615">
            <a:off x="6295338" y="3380754"/>
            <a:ext cx="303947" cy="1082365"/>
          </a:xfrm>
          <a:prstGeom prst="downArrow">
            <a:avLst>
              <a:gd fmla="val 50000"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0"/>
          <p:cNvSpPr txBox="1"/>
          <p:nvPr>
            <p:ph idx="1" type="subTitle"/>
          </p:nvPr>
        </p:nvSpPr>
        <p:spPr>
          <a:xfrm>
            <a:off x="6498825" y="4431525"/>
            <a:ext cx="36282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800">
                <a:solidFill>
                  <a:schemeClr val="dk1"/>
                </a:solidFill>
                <a:latin typeface="Montserrat"/>
                <a:ea typeface="Montserrat"/>
                <a:cs typeface="Montserrat"/>
                <a:sym typeface="Montserrat"/>
              </a:rPr>
              <a:t>Accommodation</a:t>
            </a:r>
            <a:endParaRPr b="1" sz="1300">
              <a:solidFill>
                <a:srgbClr val="030741"/>
              </a:solidFill>
              <a:latin typeface="Montserrat"/>
              <a:ea typeface="Montserrat"/>
              <a:cs typeface="Montserrat"/>
              <a:sym typeface="Montserrat"/>
            </a:endParaRPr>
          </a:p>
        </p:txBody>
      </p:sp>
      <p:sp>
        <p:nvSpPr>
          <p:cNvPr id="243" name="Google Shape;243;p40"/>
          <p:cNvSpPr txBox="1"/>
          <p:nvPr>
            <p:ph idx="1" type="subTitle"/>
          </p:nvPr>
        </p:nvSpPr>
        <p:spPr>
          <a:xfrm>
            <a:off x="4378125" y="187075"/>
            <a:ext cx="36282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800">
                <a:solidFill>
                  <a:schemeClr val="dk1"/>
                </a:solidFill>
                <a:latin typeface="Montserrat"/>
                <a:ea typeface="Montserrat"/>
                <a:cs typeface="Montserrat"/>
                <a:sym typeface="Montserrat"/>
              </a:rPr>
              <a:t>Learning Outcome</a:t>
            </a:r>
            <a:endParaRPr b="1" sz="1300">
              <a:solidFill>
                <a:srgbClr val="030741"/>
              </a:solidFill>
              <a:latin typeface="Montserrat"/>
              <a:ea typeface="Montserrat"/>
              <a:cs typeface="Montserrat"/>
              <a:sym typeface="Montserrat"/>
            </a:endParaRPr>
          </a:p>
        </p:txBody>
      </p:sp>
      <p:sp>
        <p:nvSpPr>
          <p:cNvPr id="244" name="Google Shape;244;p40"/>
          <p:cNvSpPr/>
          <p:nvPr/>
        </p:nvSpPr>
        <p:spPr>
          <a:xfrm flipH="1">
            <a:off x="5675302" y="664421"/>
            <a:ext cx="304200" cy="1082400"/>
          </a:xfrm>
          <a:prstGeom prst="downArrow">
            <a:avLst>
              <a:gd fmla="val 50000"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0"/>
          <p:cNvSpPr txBox="1"/>
          <p:nvPr>
            <p:ph idx="1" type="subTitle"/>
          </p:nvPr>
        </p:nvSpPr>
        <p:spPr>
          <a:xfrm>
            <a:off x="382350" y="809325"/>
            <a:ext cx="50778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800">
                <a:solidFill>
                  <a:schemeClr val="dk1"/>
                </a:solidFill>
                <a:latin typeface="Montserrat"/>
                <a:ea typeface="Montserrat"/>
                <a:cs typeface="Montserrat"/>
                <a:sym typeface="Montserrat"/>
              </a:rPr>
              <a:t>Activity that presents a barrier when it intersects w/ an impairment</a:t>
            </a:r>
            <a:endParaRPr b="1" sz="1300">
              <a:solidFill>
                <a:srgbClr val="030741"/>
              </a:solidFill>
              <a:latin typeface="Montserrat"/>
              <a:ea typeface="Montserrat"/>
              <a:cs typeface="Montserrat"/>
              <a:sym typeface="Montserrat"/>
            </a:endParaRPr>
          </a:p>
        </p:txBody>
      </p:sp>
      <p:sp>
        <p:nvSpPr>
          <p:cNvPr id="246" name="Google Shape;246;p40"/>
          <p:cNvSpPr/>
          <p:nvPr/>
        </p:nvSpPr>
        <p:spPr>
          <a:xfrm flipH="1" rot="-1902001">
            <a:off x="3756563" y="1413284"/>
            <a:ext cx="304298" cy="1749433"/>
          </a:xfrm>
          <a:prstGeom prst="downArrow">
            <a:avLst>
              <a:gd fmla="val 50000"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7" name="Google Shape;247;p40"/>
          <p:cNvPicPr preferRelativeResize="0"/>
          <p:nvPr/>
        </p:nvPicPr>
        <p:blipFill rotWithShape="1">
          <a:blip r:embed="rId6">
            <a:alphaModFix/>
          </a:blip>
          <a:srcRect b="10814" l="44286" r="4698" t="27281"/>
          <a:stretch/>
        </p:blipFill>
        <p:spPr>
          <a:xfrm>
            <a:off x="5940651" y="2440950"/>
            <a:ext cx="1013287" cy="922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1"/>
          <p:cNvSpPr txBox="1"/>
          <p:nvPr>
            <p:ph type="ctrTitle"/>
          </p:nvPr>
        </p:nvSpPr>
        <p:spPr>
          <a:xfrm>
            <a:off x="263375" y="1019375"/>
            <a:ext cx="7756800" cy="400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600"/>
              <a:t>Accommodating or Enabling?</a:t>
            </a:r>
            <a:endParaRPr sz="2600"/>
          </a:p>
        </p:txBody>
      </p:sp>
      <p:sp>
        <p:nvSpPr>
          <p:cNvPr id="253" name="Google Shape;253;p41"/>
          <p:cNvSpPr txBox="1"/>
          <p:nvPr>
            <p:ph idx="1" type="subTitle"/>
          </p:nvPr>
        </p:nvSpPr>
        <p:spPr>
          <a:xfrm>
            <a:off x="263375" y="1419575"/>
            <a:ext cx="84876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002060"/>
              </a:solidFill>
            </a:endParaRPr>
          </a:p>
          <a:p>
            <a:pPr indent="0" lvl="0" marL="0" rtl="0" algn="l">
              <a:spcBef>
                <a:spcPts val="0"/>
              </a:spcBef>
              <a:spcAft>
                <a:spcPts val="0"/>
              </a:spcAft>
              <a:buNone/>
            </a:pPr>
            <a:r>
              <a:rPr lang="en" sz="1800">
                <a:solidFill>
                  <a:srgbClr val="002060"/>
                </a:solidFill>
              </a:rPr>
              <a:t>Are accommodations an unfair advantage? </a:t>
            </a:r>
            <a:endParaRPr sz="1800">
              <a:solidFill>
                <a:srgbClr val="002060"/>
              </a:solidFill>
            </a:endParaRPr>
          </a:p>
          <a:p>
            <a:pPr indent="0" lvl="0" marL="0" rtl="0" algn="l">
              <a:spcBef>
                <a:spcPts val="0"/>
              </a:spcBef>
              <a:spcAft>
                <a:spcPts val="0"/>
              </a:spcAft>
              <a:buNone/>
            </a:pPr>
            <a:r>
              <a:rPr lang="en" sz="1800">
                <a:solidFill>
                  <a:srgbClr val="002060"/>
                </a:solidFill>
              </a:rPr>
              <a:t>NO. Accommodations reduce unfair DISadvantages.</a:t>
            </a:r>
            <a:endParaRPr sz="1800">
              <a:solidFill>
                <a:srgbClr val="002060"/>
              </a:solidFill>
            </a:endParaRPr>
          </a:p>
          <a:p>
            <a:pPr indent="0" lvl="0" marL="0" rtl="0" algn="l">
              <a:spcBef>
                <a:spcPts val="0"/>
              </a:spcBef>
              <a:spcAft>
                <a:spcPts val="0"/>
              </a:spcAft>
              <a:buNone/>
            </a:pPr>
            <a:r>
              <a:t/>
            </a:r>
            <a:endParaRPr sz="1800">
              <a:solidFill>
                <a:srgbClr val="002060"/>
              </a:solidFill>
            </a:endParaRPr>
          </a:p>
          <a:p>
            <a:pPr indent="0" lvl="0" marL="0" rtl="0" algn="l">
              <a:spcBef>
                <a:spcPts val="0"/>
              </a:spcBef>
              <a:spcAft>
                <a:spcPts val="0"/>
              </a:spcAft>
              <a:buNone/>
            </a:pPr>
            <a:r>
              <a:rPr lang="en" sz="1800">
                <a:solidFill>
                  <a:srgbClr val="002060"/>
                </a:solidFill>
              </a:rPr>
              <a:t>Do they encourage unhealthy avoidance?</a:t>
            </a:r>
            <a:endParaRPr sz="1800">
              <a:solidFill>
                <a:srgbClr val="002060"/>
              </a:solidFill>
            </a:endParaRPr>
          </a:p>
          <a:p>
            <a:pPr indent="0" lvl="0" marL="0" rtl="0" algn="l">
              <a:spcBef>
                <a:spcPts val="0"/>
              </a:spcBef>
              <a:spcAft>
                <a:spcPts val="0"/>
              </a:spcAft>
              <a:buNone/>
            </a:pPr>
            <a:r>
              <a:rPr lang="en" sz="1800">
                <a:solidFill>
                  <a:srgbClr val="002060"/>
                </a:solidFill>
              </a:rPr>
              <a:t>NO. Your class is not therapy and it’s not an academic responsibility to expose them to their triggers to help them build resilience. </a:t>
            </a:r>
            <a:endParaRPr sz="1800">
              <a:solidFill>
                <a:srgbClr val="002060"/>
              </a:solidFill>
            </a:endParaRPr>
          </a:p>
          <a:p>
            <a:pPr indent="0" lvl="0" marL="0" rtl="0" algn="l">
              <a:spcBef>
                <a:spcPts val="0"/>
              </a:spcBef>
              <a:spcAft>
                <a:spcPts val="0"/>
              </a:spcAft>
              <a:buNone/>
            </a:pPr>
            <a:r>
              <a:t/>
            </a:r>
            <a:endParaRPr sz="1800">
              <a:solidFill>
                <a:srgbClr val="002060"/>
              </a:solidFill>
            </a:endParaRPr>
          </a:p>
          <a:p>
            <a:pPr indent="0" lvl="0" marL="0" rtl="0" algn="l">
              <a:spcBef>
                <a:spcPts val="0"/>
              </a:spcBef>
              <a:spcAft>
                <a:spcPts val="0"/>
              </a:spcAft>
              <a:buNone/>
            </a:pPr>
            <a:r>
              <a:rPr lang="en" sz="1800">
                <a:solidFill>
                  <a:srgbClr val="002060"/>
                </a:solidFill>
              </a:rPr>
              <a:t>Do they prevent the development of key skills?</a:t>
            </a:r>
            <a:endParaRPr sz="1800">
              <a:solidFill>
                <a:srgbClr val="002060"/>
              </a:solidFill>
            </a:endParaRPr>
          </a:p>
          <a:p>
            <a:pPr indent="0" lvl="0" marL="0" rtl="0" algn="l">
              <a:spcBef>
                <a:spcPts val="0"/>
              </a:spcBef>
              <a:spcAft>
                <a:spcPts val="0"/>
              </a:spcAft>
              <a:buClr>
                <a:schemeClr val="dk1"/>
              </a:buClr>
              <a:buSzPts val="1100"/>
              <a:buFont typeface="Arial"/>
              <a:buNone/>
            </a:pPr>
            <a:r>
              <a:rPr lang="en" sz="1800">
                <a:solidFill>
                  <a:srgbClr val="002060"/>
                </a:solidFill>
              </a:rPr>
              <a:t>NO. They create access to content and experiences the student would otherwise have to struggle through even more significantly, giving them more time and space than they otherwise would have had to develop necessary skills. </a:t>
            </a:r>
            <a:endParaRPr sz="1800">
              <a:solidFill>
                <a:srgbClr val="002060"/>
              </a:solidFill>
            </a:endParaRPr>
          </a:p>
          <a:p>
            <a:pPr indent="0" lvl="0" marL="0" rtl="0" algn="l">
              <a:spcBef>
                <a:spcPts val="0"/>
              </a:spcBef>
              <a:spcAft>
                <a:spcPts val="0"/>
              </a:spcAft>
              <a:buNone/>
            </a:pPr>
            <a:r>
              <a:t/>
            </a:r>
            <a:endParaRPr sz="1800">
              <a:solidFill>
                <a:srgbClr val="002060"/>
              </a:solidFill>
            </a:endParaRPr>
          </a:p>
          <a:p>
            <a:pPr indent="0" lvl="0" marL="0" rtl="0" algn="l">
              <a:spcBef>
                <a:spcPts val="0"/>
              </a:spcBef>
              <a:spcAft>
                <a:spcPts val="0"/>
              </a:spcAft>
              <a:buNone/>
            </a:pPr>
            <a:r>
              <a:t/>
            </a:r>
            <a:endParaRPr sz="1800">
              <a:solidFill>
                <a:srgbClr val="002060"/>
              </a:solidFill>
            </a:endParaRPr>
          </a:p>
        </p:txBody>
      </p:sp>
      <p:pic>
        <p:nvPicPr>
          <p:cNvPr descr="Brandeis University wordmark and seal" id="254" name="Google Shape;254;p41"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
        <p:nvSpPr>
          <p:cNvPr id="255" name="Google Shape;255;p41"/>
          <p:cNvSpPr txBox="1"/>
          <p:nvPr/>
        </p:nvSpPr>
        <p:spPr>
          <a:xfrm>
            <a:off x="2584250" y="3742275"/>
            <a:ext cx="732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2"/>
          <p:cNvSpPr txBox="1"/>
          <p:nvPr>
            <p:ph type="ctrTitle"/>
          </p:nvPr>
        </p:nvSpPr>
        <p:spPr>
          <a:xfrm>
            <a:off x="317725" y="466625"/>
            <a:ext cx="75138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500"/>
              <a:t>Accommodations support equity</a:t>
            </a:r>
            <a:endParaRPr sz="2500"/>
          </a:p>
        </p:txBody>
      </p:sp>
      <p:sp>
        <p:nvSpPr>
          <p:cNvPr id="261" name="Google Shape;261;p42"/>
          <p:cNvSpPr txBox="1"/>
          <p:nvPr>
            <p:ph idx="1" type="subTitle"/>
          </p:nvPr>
        </p:nvSpPr>
        <p:spPr>
          <a:xfrm>
            <a:off x="597925" y="1133800"/>
            <a:ext cx="77586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000">
                <a:solidFill>
                  <a:srgbClr val="002060"/>
                </a:solidFill>
              </a:rPr>
              <a:t>Remember, a</a:t>
            </a:r>
            <a:r>
              <a:rPr lang="en" sz="2000">
                <a:solidFill>
                  <a:srgbClr val="002060"/>
                </a:solidFill>
              </a:rPr>
              <a:t> reasonable accommodation can be an added support, the removal of a barrier, an adjustment to a policy, or other modification to the way things are usually done. </a:t>
            </a:r>
            <a:r>
              <a:rPr b="1" lang="en" sz="2000">
                <a:solidFill>
                  <a:srgbClr val="002060"/>
                </a:solidFill>
              </a:rPr>
              <a:t>They are not unfair advantages, they are reductions of unfair disadvantages. </a:t>
            </a:r>
            <a:endParaRPr b="1" sz="2000">
              <a:solidFill>
                <a:srgbClr val="002060"/>
              </a:solidFill>
            </a:endParaRPr>
          </a:p>
        </p:txBody>
      </p:sp>
      <p:pic>
        <p:nvPicPr>
          <p:cNvPr descr="Brandeis University wordmark and seal" id="262" name="Google Shape;262;p42"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
        <p:nvSpPr>
          <p:cNvPr id="263" name="Google Shape;263;p42"/>
          <p:cNvSpPr txBox="1"/>
          <p:nvPr>
            <p:ph type="ctrTitle"/>
          </p:nvPr>
        </p:nvSpPr>
        <p:spPr>
          <a:xfrm>
            <a:off x="317725" y="3028925"/>
            <a:ext cx="83190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400"/>
              <a:t>Universal Design for Learning supports justice, </a:t>
            </a:r>
            <a:r>
              <a:rPr b="1" lang="en" sz="2400"/>
              <a:t>reducing the need for accommodations</a:t>
            </a:r>
            <a:endParaRPr b="1" sz="2400"/>
          </a:p>
        </p:txBody>
      </p:sp>
      <p:sp>
        <p:nvSpPr>
          <p:cNvPr id="264" name="Google Shape;264;p42"/>
          <p:cNvSpPr txBox="1"/>
          <p:nvPr>
            <p:ph idx="1" type="subTitle"/>
          </p:nvPr>
        </p:nvSpPr>
        <p:spPr>
          <a:xfrm>
            <a:off x="597925" y="3821525"/>
            <a:ext cx="82695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000">
                <a:solidFill>
                  <a:srgbClr val="002060"/>
                </a:solidFill>
              </a:rPr>
              <a:t>In our setting here at Brandeis, we need both accommodations and adoption of UDL-oriented practices to ensure equity while making progress toward justice </a:t>
            </a:r>
            <a:endParaRPr sz="2000">
              <a:solidFill>
                <a:srgbClr val="00206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478"/>
        </a:solidFill>
      </p:bgPr>
    </p:bg>
    <p:spTree>
      <p:nvGrpSpPr>
        <p:cNvPr id="268" name="Shape 268"/>
        <p:cNvGrpSpPr/>
        <p:nvPr/>
      </p:nvGrpSpPr>
      <p:grpSpPr>
        <a:xfrm>
          <a:off x="0" y="0"/>
          <a:ext cx="0" cy="0"/>
          <a:chOff x="0" y="0"/>
          <a:chExt cx="0" cy="0"/>
        </a:xfrm>
      </p:grpSpPr>
      <p:sp>
        <p:nvSpPr>
          <p:cNvPr id="269" name="Google Shape;269;p43"/>
          <p:cNvSpPr txBox="1"/>
          <p:nvPr>
            <p:ph type="ctrTitle"/>
          </p:nvPr>
        </p:nvSpPr>
        <p:spPr>
          <a:xfrm>
            <a:off x="252100" y="889125"/>
            <a:ext cx="7928100" cy="1996500"/>
          </a:xfrm>
          <a:prstGeom prst="rect">
            <a:avLst/>
          </a:prstGeom>
          <a:noFill/>
          <a:ln>
            <a:noFill/>
          </a:ln>
        </p:spPr>
        <p:txBody>
          <a:bodyPr anchorCtr="0" anchor="b" bIns="91425" lIns="91425" spcFirstLastPara="1" rIns="91425" wrap="square" tIns="91425">
            <a:noAutofit/>
          </a:bodyPr>
          <a:lstStyle/>
          <a:p>
            <a:pPr indent="0" lvl="0" marL="457200" rtl="0" algn="l">
              <a:lnSpc>
                <a:spcPct val="115000"/>
              </a:lnSpc>
              <a:spcBef>
                <a:spcPts val="1100"/>
              </a:spcBef>
              <a:spcAft>
                <a:spcPts val="0"/>
              </a:spcAft>
              <a:buNone/>
            </a:pPr>
            <a:r>
              <a:t/>
            </a:r>
            <a:endParaRPr b="1" sz="2700">
              <a:solidFill>
                <a:schemeClr val="lt1"/>
              </a:solidFill>
              <a:latin typeface="Montserrat"/>
              <a:ea typeface="Montserrat"/>
              <a:cs typeface="Montserrat"/>
              <a:sym typeface="Montserrat"/>
            </a:endParaRPr>
          </a:p>
          <a:p>
            <a:pPr indent="0" lvl="0" marL="457200" rtl="0" algn="l">
              <a:lnSpc>
                <a:spcPct val="115000"/>
              </a:lnSpc>
              <a:spcBef>
                <a:spcPts val="1100"/>
              </a:spcBef>
              <a:spcAft>
                <a:spcPts val="200"/>
              </a:spcAft>
              <a:buNone/>
            </a:pPr>
            <a:r>
              <a:t/>
            </a:r>
            <a:endParaRPr b="1" sz="2700">
              <a:solidFill>
                <a:schemeClr val="lt1"/>
              </a:solidFill>
              <a:latin typeface="Montserrat"/>
              <a:ea typeface="Montserrat"/>
              <a:cs typeface="Montserrat"/>
              <a:sym typeface="Montserrat"/>
            </a:endParaRPr>
          </a:p>
        </p:txBody>
      </p:sp>
      <p:pic>
        <p:nvPicPr>
          <p:cNvPr descr="Brandeis University wordmark and seal" id="270" name="Google Shape;270;p43"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
        <p:nvSpPr>
          <p:cNvPr id="271" name="Google Shape;271;p43"/>
          <p:cNvSpPr txBox="1"/>
          <p:nvPr>
            <p:ph type="ctrTitle"/>
          </p:nvPr>
        </p:nvSpPr>
        <p:spPr>
          <a:xfrm>
            <a:off x="252100" y="189250"/>
            <a:ext cx="7928100" cy="10347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1100"/>
              </a:spcBef>
              <a:spcAft>
                <a:spcPts val="200"/>
              </a:spcAft>
              <a:buSzPts val="1100"/>
              <a:buNone/>
            </a:pPr>
            <a:r>
              <a:rPr b="1" lang="en" sz="3500">
                <a:solidFill>
                  <a:srgbClr val="C9DAF8"/>
                </a:solidFill>
                <a:latin typeface="Comfortaa"/>
                <a:ea typeface="Comfortaa"/>
                <a:cs typeface="Comfortaa"/>
                <a:sym typeface="Comfortaa"/>
              </a:rPr>
              <a:t>Universal Design for Learning</a:t>
            </a:r>
            <a:endParaRPr sz="5600">
              <a:solidFill>
                <a:srgbClr val="C9DAF8"/>
              </a:solidFill>
              <a:latin typeface="Comfortaa"/>
              <a:ea typeface="Comfortaa"/>
              <a:cs typeface="Comfortaa"/>
              <a:sym typeface="Comfortaa"/>
            </a:endParaRPr>
          </a:p>
        </p:txBody>
      </p:sp>
      <p:cxnSp>
        <p:nvCxnSpPr>
          <p:cNvPr id="272" name="Google Shape;272;p43"/>
          <p:cNvCxnSpPr/>
          <p:nvPr/>
        </p:nvCxnSpPr>
        <p:spPr>
          <a:xfrm>
            <a:off x="-380350" y="1415950"/>
            <a:ext cx="9607200" cy="0"/>
          </a:xfrm>
          <a:prstGeom prst="straightConnector1">
            <a:avLst/>
          </a:prstGeom>
          <a:noFill/>
          <a:ln cap="flat" cmpd="sng" w="114300">
            <a:solidFill>
              <a:srgbClr val="CFE2F3"/>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6"/>
          <p:cNvSpPr txBox="1"/>
          <p:nvPr>
            <p:ph type="ctrTitle"/>
          </p:nvPr>
        </p:nvSpPr>
        <p:spPr>
          <a:xfrm>
            <a:off x="154525" y="798400"/>
            <a:ext cx="79281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900"/>
              <a:t>Goals for our time today:</a:t>
            </a:r>
            <a:endParaRPr sz="3100"/>
          </a:p>
        </p:txBody>
      </p:sp>
      <p:sp>
        <p:nvSpPr>
          <p:cNvPr id="109" name="Google Shape;109;p26"/>
          <p:cNvSpPr txBox="1"/>
          <p:nvPr>
            <p:ph idx="1" type="subTitle"/>
          </p:nvPr>
        </p:nvSpPr>
        <p:spPr>
          <a:xfrm>
            <a:off x="154525" y="1873250"/>
            <a:ext cx="8520600" cy="792600"/>
          </a:xfrm>
          <a:prstGeom prst="rect">
            <a:avLst/>
          </a:prstGeom>
          <a:noFill/>
          <a:ln>
            <a:noFill/>
          </a:ln>
        </p:spPr>
        <p:txBody>
          <a:bodyPr anchorCtr="0" anchor="t" bIns="91425" lIns="91425" spcFirstLastPara="1" rIns="91425" wrap="square" tIns="91425">
            <a:noAutofit/>
          </a:bodyPr>
          <a:lstStyle/>
          <a:p>
            <a:pPr indent="-374650" lvl="0" marL="457200" rtl="0" algn="l">
              <a:lnSpc>
                <a:spcPct val="100000"/>
              </a:lnSpc>
              <a:spcBef>
                <a:spcPts val="0"/>
              </a:spcBef>
              <a:spcAft>
                <a:spcPts val="0"/>
              </a:spcAft>
              <a:buClr>
                <a:srgbClr val="030741"/>
              </a:buClr>
              <a:buSzPts val="2300"/>
              <a:buChar char="●"/>
            </a:pPr>
            <a:r>
              <a:rPr lang="en" sz="2300">
                <a:solidFill>
                  <a:srgbClr val="030741"/>
                </a:solidFill>
              </a:rPr>
              <a:t>Develop a shared understanding of the importance of disability inclusion as a matter of equity and justice</a:t>
            </a:r>
            <a:endParaRPr sz="2300">
              <a:solidFill>
                <a:srgbClr val="030741"/>
              </a:solidFill>
            </a:endParaRPr>
          </a:p>
          <a:p>
            <a:pPr indent="-374650" lvl="0" marL="457200" rtl="0" algn="l">
              <a:spcBef>
                <a:spcPts val="1000"/>
              </a:spcBef>
              <a:spcAft>
                <a:spcPts val="0"/>
              </a:spcAft>
              <a:buClr>
                <a:srgbClr val="030741"/>
              </a:buClr>
              <a:buSzPts val="2300"/>
              <a:buChar char="●"/>
            </a:pPr>
            <a:r>
              <a:rPr lang="en" sz="2300">
                <a:solidFill>
                  <a:srgbClr val="030741"/>
                </a:solidFill>
              </a:rPr>
              <a:t>Discuss complex accommodations and how to manage them</a:t>
            </a:r>
            <a:endParaRPr sz="2300">
              <a:solidFill>
                <a:srgbClr val="030741"/>
              </a:solidFill>
            </a:endParaRPr>
          </a:p>
          <a:p>
            <a:pPr indent="-374650" lvl="0" marL="457200" rtl="0" algn="l">
              <a:lnSpc>
                <a:spcPct val="100000"/>
              </a:lnSpc>
              <a:spcBef>
                <a:spcPts val="1000"/>
              </a:spcBef>
              <a:spcAft>
                <a:spcPts val="0"/>
              </a:spcAft>
              <a:buClr>
                <a:srgbClr val="030741"/>
              </a:buClr>
              <a:buSzPts val="2300"/>
              <a:buChar char="●"/>
            </a:pPr>
            <a:r>
              <a:rPr lang="en" sz="2300">
                <a:solidFill>
                  <a:srgbClr val="030741"/>
                </a:solidFill>
              </a:rPr>
              <a:t>Think about how to use principles of Universal Design for Learning to address accommodation pain points and reduce time spent on managing accommodations </a:t>
            </a:r>
            <a:endParaRPr sz="2300">
              <a:solidFill>
                <a:srgbClr val="030741"/>
              </a:solidFill>
            </a:endParaRPr>
          </a:p>
          <a:p>
            <a:pPr indent="0" lvl="0" marL="457200" rtl="0" algn="l">
              <a:lnSpc>
                <a:spcPct val="100000"/>
              </a:lnSpc>
              <a:spcBef>
                <a:spcPts val="1000"/>
              </a:spcBef>
              <a:spcAft>
                <a:spcPts val="0"/>
              </a:spcAft>
              <a:buNone/>
            </a:pPr>
            <a:r>
              <a:t/>
            </a:r>
            <a:endParaRPr sz="2300">
              <a:solidFill>
                <a:srgbClr val="030741"/>
              </a:solidFill>
            </a:endParaRPr>
          </a:p>
          <a:p>
            <a:pPr indent="0" lvl="0" marL="0" rtl="0" algn="l">
              <a:lnSpc>
                <a:spcPct val="100000"/>
              </a:lnSpc>
              <a:spcBef>
                <a:spcPts val="1000"/>
              </a:spcBef>
              <a:spcAft>
                <a:spcPts val="0"/>
              </a:spcAft>
              <a:buNone/>
            </a:pPr>
            <a:r>
              <a:t/>
            </a:r>
            <a:endParaRPr sz="2300">
              <a:solidFill>
                <a:srgbClr val="030741"/>
              </a:solidFill>
            </a:endParaRPr>
          </a:p>
          <a:p>
            <a:pPr indent="0" lvl="0" marL="0" rtl="0" algn="l">
              <a:lnSpc>
                <a:spcPct val="100000"/>
              </a:lnSpc>
              <a:spcBef>
                <a:spcPts val="1000"/>
              </a:spcBef>
              <a:spcAft>
                <a:spcPts val="0"/>
              </a:spcAft>
              <a:buSzPts val="2800"/>
              <a:buNone/>
            </a:pPr>
            <a:r>
              <a:rPr lang="en" sz="2300">
                <a:solidFill>
                  <a:srgbClr val="030741"/>
                </a:solidFill>
              </a:rPr>
              <a:t>						</a:t>
            </a:r>
            <a:endParaRPr sz="2300">
              <a:solidFill>
                <a:srgbClr val="030741"/>
              </a:solidFill>
            </a:endParaRPr>
          </a:p>
          <a:p>
            <a:pPr indent="0" lvl="0" marL="0" rtl="0" algn="l">
              <a:lnSpc>
                <a:spcPct val="100000"/>
              </a:lnSpc>
              <a:spcBef>
                <a:spcPts val="1000"/>
              </a:spcBef>
              <a:spcAft>
                <a:spcPts val="0"/>
              </a:spcAft>
              <a:buSzPts val="2800"/>
              <a:buNone/>
            </a:pPr>
            <a:r>
              <a:t/>
            </a:r>
            <a:endParaRPr sz="2300">
              <a:solidFill>
                <a:srgbClr val="030741"/>
              </a:solidFill>
            </a:endParaRPr>
          </a:p>
          <a:p>
            <a:pPr indent="0" lvl="0" marL="0" rtl="0" algn="l">
              <a:lnSpc>
                <a:spcPct val="100000"/>
              </a:lnSpc>
              <a:spcBef>
                <a:spcPts val="1000"/>
              </a:spcBef>
              <a:spcAft>
                <a:spcPts val="1000"/>
              </a:spcAft>
              <a:buSzPts val="2800"/>
              <a:buNone/>
            </a:pPr>
            <a:r>
              <a:t/>
            </a:r>
            <a:endParaRPr sz="2300">
              <a:solidFill>
                <a:srgbClr val="030741"/>
              </a:solidFill>
            </a:endParaRPr>
          </a:p>
        </p:txBody>
      </p:sp>
      <p:pic>
        <p:nvPicPr>
          <p:cNvPr descr="Brandeis University wordmark and seal" id="110" name="Google Shape;110;p26"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pic>
        <p:nvPicPr>
          <p:cNvPr id="111" name="Google Shape;111;p26"/>
          <p:cNvPicPr preferRelativeResize="0"/>
          <p:nvPr/>
        </p:nvPicPr>
        <p:blipFill>
          <a:blip r:embed="rId4">
            <a:alphaModFix/>
          </a:blip>
          <a:stretch>
            <a:fillRect/>
          </a:stretch>
        </p:blipFill>
        <p:spPr>
          <a:xfrm>
            <a:off x="7746425" y="71300"/>
            <a:ext cx="1322650" cy="1395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4"/>
          <p:cNvSpPr txBox="1"/>
          <p:nvPr>
            <p:ph type="ctrTitle"/>
          </p:nvPr>
        </p:nvSpPr>
        <p:spPr>
          <a:xfrm>
            <a:off x="154525" y="798400"/>
            <a:ext cx="79281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900"/>
              <a:t>What is Universal Design for Learning? </a:t>
            </a:r>
            <a:r>
              <a:rPr lang="en" sz="3100"/>
              <a:t> </a:t>
            </a:r>
            <a:endParaRPr sz="3100"/>
          </a:p>
        </p:txBody>
      </p:sp>
      <p:sp>
        <p:nvSpPr>
          <p:cNvPr id="278" name="Google Shape;278;p44"/>
          <p:cNvSpPr txBox="1"/>
          <p:nvPr>
            <p:ph idx="1" type="subTitle"/>
          </p:nvPr>
        </p:nvSpPr>
        <p:spPr>
          <a:xfrm>
            <a:off x="154525" y="2057175"/>
            <a:ext cx="85206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300">
                <a:solidFill>
                  <a:srgbClr val="030741"/>
                </a:solidFill>
              </a:rPr>
              <a:t>“An educational framework that guides the design of learning goals, materials, methods, and assessments as well as the policies surrounding these curricular elements with the diversity of learners in mind.” </a:t>
            </a:r>
            <a:endParaRPr sz="2300">
              <a:solidFill>
                <a:srgbClr val="030741"/>
              </a:solidFill>
            </a:endParaRPr>
          </a:p>
          <a:p>
            <a:pPr indent="0" lvl="0" marL="0" rtl="0" algn="l">
              <a:lnSpc>
                <a:spcPct val="100000"/>
              </a:lnSpc>
              <a:spcBef>
                <a:spcPts val="0"/>
              </a:spcBef>
              <a:spcAft>
                <a:spcPts val="0"/>
              </a:spcAft>
              <a:buSzPts val="2800"/>
              <a:buNone/>
            </a:pPr>
            <a:r>
              <a:rPr lang="en" sz="2300">
                <a:solidFill>
                  <a:srgbClr val="030741"/>
                </a:solidFill>
              </a:rPr>
              <a:t>						</a:t>
            </a:r>
            <a:endParaRPr sz="2300">
              <a:solidFill>
                <a:srgbClr val="030741"/>
              </a:solidFill>
            </a:endParaRPr>
          </a:p>
          <a:p>
            <a:pPr indent="0" lvl="0" marL="0" rtl="0" algn="l">
              <a:lnSpc>
                <a:spcPct val="100000"/>
              </a:lnSpc>
              <a:spcBef>
                <a:spcPts val="0"/>
              </a:spcBef>
              <a:spcAft>
                <a:spcPts val="0"/>
              </a:spcAft>
              <a:buSzPts val="2800"/>
              <a:buNone/>
            </a:pPr>
            <a:r>
              <a:t/>
            </a:r>
            <a:endParaRPr sz="2300">
              <a:solidFill>
                <a:srgbClr val="030741"/>
              </a:solidFill>
            </a:endParaRPr>
          </a:p>
          <a:p>
            <a:pPr indent="0" lvl="0" marL="0" rtl="0" algn="l">
              <a:lnSpc>
                <a:spcPct val="100000"/>
              </a:lnSpc>
              <a:spcBef>
                <a:spcPts val="0"/>
              </a:spcBef>
              <a:spcAft>
                <a:spcPts val="0"/>
              </a:spcAft>
              <a:buSzPts val="2800"/>
              <a:buNone/>
            </a:pPr>
            <a:r>
              <a:rPr lang="en" sz="2300">
                <a:solidFill>
                  <a:srgbClr val="030741"/>
                </a:solidFill>
              </a:rPr>
              <a:t>-CAST, </a:t>
            </a:r>
            <a:r>
              <a:rPr lang="en" sz="2300" u="sng">
                <a:solidFill>
                  <a:schemeClr val="hlink"/>
                </a:solidFill>
                <a:hlinkClick r:id="rId3"/>
              </a:rPr>
              <a:t>UDL On Campus</a:t>
            </a:r>
            <a:endParaRPr sz="2300">
              <a:solidFill>
                <a:srgbClr val="030741"/>
              </a:solidFill>
            </a:endParaRPr>
          </a:p>
        </p:txBody>
      </p:sp>
      <p:pic>
        <p:nvPicPr>
          <p:cNvPr descr="Brandeis University wordmark and seal" id="279" name="Google Shape;279;p44" title="Brandeis Logo"/>
          <p:cNvPicPr preferRelativeResize="0"/>
          <p:nvPr/>
        </p:nvPicPr>
        <p:blipFill rotWithShape="1">
          <a:blip r:embed="rId4">
            <a:alphaModFix/>
          </a:blip>
          <a:srcRect b="0" l="0" r="0" t="0"/>
          <a:stretch/>
        </p:blipFill>
        <p:spPr>
          <a:xfrm>
            <a:off x="0" y="71300"/>
            <a:ext cx="2015801" cy="673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5"/>
          <p:cNvSpPr txBox="1"/>
          <p:nvPr>
            <p:ph type="ctrTitle"/>
          </p:nvPr>
        </p:nvSpPr>
        <p:spPr>
          <a:xfrm>
            <a:off x="154525" y="798400"/>
            <a:ext cx="79281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900"/>
              <a:t>What are the goals of UDL? </a:t>
            </a:r>
            <a:endParaRPr sz="3100"/>
          </a:p>
        </p:txBody>
      </p:sp>
      <p:sp>
        <p:nvSpPr>
          <p:cNvPr id="285" name="Google Shape;285;p45"/>
          <p:cNvSpPr txBox="1"/>
          <p:nvPr>
            <p:ph idx="1" type="subTitle"/>
          </p:nvPr>
        </p:nvSpPr>
        <p:spPr>
          <a:xfrm>
            <a:off x="253975" y="1779150"/>
            <a:ext cx="85206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300">
                <a:solidFill>
                  <a:srgbClr val="030741"/>
                </a:solidFill>
              </a:rPr>
              <a:t>To </a:t>
            </a:r>
            <a:r>
              <a:rPr lang="en" sz="2300">
                <a:solidFill>
                  <a:srgbClr val="030741"/>
                </a:solidFill>
              </a:rPr>
              <a:t>give all students equitable opportunities to learn</a:t>
            </a:r>
            <a:endParaRPr sz="2300">
              <a:solidFill>
                <a:srgbClr val="030741"/>
              </a:solidFill>
            </a:endParaRPr>
          </a:p>
          <a:p>
            <a:pPr indent="0" lvl="0" marL="0" rtl="0" algn="l">
              <a:lnSpc>
                <a:spcPct val="100000"/>
              </a:lnSpc>
              <a:spcBef>
                <a:spcPts val="0"/>
              </a:spcBef>
              <a:spcAft>
                <a:spcPts val="0"/>
              </a:spcAft>
              <a:buSzPts val="2800"/>
              <a:buNone/>
            </a:pPr>
            <a:r>
              <a:t/>
            </a:r>
            <a:endParaRPr sz="2300">
              <a:solidFill>
                <a:srgbClr val="030741"/>
              </a:solidFill>
            </a:endParaRPr>
          </a:p>
          <a:p>
            <a:pPr indent="0" lvl="0" marL="0" rtl="0" algn="l">
              <a:lnSpc>
                <a:spcPct val="100000"/>
              </a:lnSpc>
              <a:spcBef>
                <a:spcPts val="0"/>
              </a:spcBef>
              <a:spcAft>
                <a:spcPts val="0"/>
              </a:spcAft>
              <a:buSzPts val="2800"/>
              <a:buNone/>
            </a:pPr>
            <a:r>
              <a:rPr lang="en" sz="2300">
                <a:solidFill>
                  <a:srgbClr val="030741"/>
                </a:solidFill>
              </a:rPr>
              <a:t>To reduce the need for individual accommodations and exceptions</a:t>
            </a:r>
            <a:endParaRPr sz="2300">
              <a:solidFill>
                <a:srgbClr val="030741"/>
              </a:solidFill>
            </a:endParaRPr>
          </a:p>
          <a:p>
            <a:pPr indent="0" lvl="0" marL="0" rtl="0" algn="l">
              <a:lnSpc>
                <a:spcPct val="100000"/>
              </a:lnSpc>
              <a:spcBef>
                <a:spcPts val="0"/>
              </a:spcBef>
              <a:spcAft>
                <a:spcPts val="0"/>
              </a:spcAft>
              <a:buSzPts val="2800"/>
              <a:buNone/>
            </a:pPr>
            <a:r>
              <a:t/>
            </a:r>
            <a:endParaRPr sz="2300">
              <a:solidFill>
                <a:srgbClr val="030741"/>
              </a:solidFill>
            </a:endParaRPr>
          </a:p>
          <a:p>
            <a:pPr indent="0" lvl="0" marL="0" rtl="0" algn="l">
              <a:lnSpc>
                <a:spcPct val="100000"/>
              </a:lnSpc>
              <a:spcBef>
                <a:spcPts val="0"/>
              </a:spcBef>
              <a:spcAft>
                <a:spcPts val="0"/>
              </a:spcAft>
              <a:buSzPts val="2800"/>
              <a:buNone/>
            </a:pPr>
            <a:r>
              <a:rPr lang="en" sz="2300">
                <a:solidFill>
                  <a:srgbClr val="030741"/>
                </a:solidFill>
              </a:rPr>
              <a:t>To improve student engagement and retention </a:t>
            </a:r>
            <a:endParaRPr sz="2300">
              <a:solidFill>
                <a:srgbClr val="030741"/>
              </a:solidFill>
            </a:endParaRPr>
          </a:p>
          <a:p>
            <a:pPr indent="0" lvl="0" marL="0" rtl="0" algn="l">
              <a:lnSpc>
                <a:spcPct val="100000"/>
              </a:lnSpc>
              <a:spcBef>
                <a:spcPts val="0"/>
              </a:spcBef>
              <a:spcAft>
                <a:spcPts val="0"/>
              </a:spcAft>
              <a:buSzPts val="2800"/>
              <a:buNone/>
            </a:pPr>
            <a:r>
              <a:t/>
            </a:r>
            <a:endParaRPr sz="2300">
              <a:solidFill>
                <a:srgbClr val="030741"/>
              </a:solidFill>
            </a:endParaRPr>
          </a:p>
          <a:p>
            <a:pPr indent="0" lvl="0" marL="0" rtl="0" algn="l">
              <a:lnSpc>
                <a:spcPct val="100000"/>
              </a:lnSpc>
              <a:spcBef>
                <a:spcPts val="0"/>
              </a:spcBef>
              <a:spcAft>
                <a:spcPts val="0"/>
              </a:spcAft>
              <a:buSzPts val="2800"/>
              <a:buNone/>
            </a:pPr>
            <a:r>
              <a:rPr lang="en" sz="2300">
                <a:solidFill>
                  <a:srgbClr val="030741"/>
                </a:solidFill>
              </a:rPr>
              <a:t>To ensure students can show what they know </a:t>
            </a:r>
            <a:endParaRPr sz="2300">
              <a:solidFill>
                <a:srgbClr val="030741"/>
              </a:solidFill>
            </a:endParaRPr>
          </a:p>
        </p:txBody>
      </p:sp>
      <p:pic>
        <p:nvPicPr>
          <p:cNvPr descr="Brandeis University wordmark and seal" id="286" name="Google Shape;286;p45"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A brief video developed by CAST about using Universal Design for Learning in a College Setting.&#10;&#10;The original version of this video targeted a k-12 audience. College STAR created this version to better align with a post secondary audience." id="291" name="Google Shape;291;p46" title="CAST: UDL at a Glance">
            <a:hlinkClick r:id="rId3"/>
          </p:cNvPr>
          <p:cNvPicPr preferRelativeResize="0"/>
          <p:nvPr/>
        </p:nvPicPr>
        <p:blipFill>
          <a:blip r:embed="rId4">
            <a:alphaModFix/>
          </a:blip>
          <a:stretch>
            <a:fillRect/>
          </a:stretch>
        </p:blipFill>
        <p:spPr>
          <a:xfrm>
            <a:off x="1220338" y="58013"/>
            <a:ext cx="6703325" cy="5027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7"/>
          <p:cNvSpPr txBox="1"/>
          <p:nvPr>
            <p:ph type="ctrTitle"/>
          </p:nvPr>
        </p:nvSpPr>
        <p:spPr>
          <a:xfrm>
            <a:off x="154525" y="798400"/>
            <a:ext cx="79281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900"/>
              <a:t>What are the core </a:t>
            </a:r>
            <a:r>
              <a:rPr lang="en" sz="2900"/>
              <a:t>principles</a:t>
            </a:r>
            <a:r>
              <a:rPr lang="en" sz="2900"/>
              <a:t> of UDL?</a:t>
            </a:r>
            <a:endParaRPr sz="3100"/>
          </a:p>
        </p:txBody>
      </p:sp>
      <p:sp>
        <p:nvSpPr>
          <p:cNvPr id="297" name="Google Shape;297;p47"/>
          <p:cNvSpPr txBox="1"/>
          <p:nvPr>
            <p:ph idx="1" type="subTitle"/>
          </p:nvPr>
        </p:nvSpPr>
        <p:spPr>
          <a:xfrm>
            <a:off x="154525" y="2005725"/>
            <a:ext cx="85206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300">
                <a:solidFill>
                  <a:srgbClr val="030741"/>
                </a:solidFill>
              </a:rPr>
              <a:t>Multiple means of engagement </a:t>
            </a:r>
            <a:r>
              <a:rPr lang="en" sz="2300">
                <a:solidFill>
                  <a:srgbClr val="030741"/>
                </a:solidFill>
              </a:rPr>
              <a:t>(how learners interact with the lesson and build motivation)</a:t>
            </a:r>
            <a:endParaRPr sz="2300">
              <a:solidFill>
                <a:srgbClr val="030741"/>
              </a:solidFill>
            </a:endParaRPr>
          </a:p>
          <a:p>
            <a:pPr indent="0" lvl="0" marL="0" rtl="0" algn="l">
              <a:lnSpc>
                <a:spcPct val="100000"/>
              </a:lnSpc>
              <a:spcBef>
                <a:spcPts val="0"/>
              </a:spcBef>
              <a:spcAft>
                <a:spcPts val="0"/>
              </a:spcAft>
              <a:buSzPts val="2800"/>
              <a:buNone/>
            </a:pPr>
            <a:r>
              <a:t/>
            </a:r>
            <a:endParaRPr sz="2300">
              <a:solidFill>
                <a:srgbClr val="030741"/>
              </a:solidFill>
            </a:endParaRPr>
          </a:p>
          <a:p>
            <a:pPr indent="0" lvl="0" marL="0" rtl="0" algn="l">
              <a:lnSpc>
                <a:spcPct val="100000"/>
              </a:lnSpc>
              <a:spcBef>
                <a:spcPts val="0"/>
              </a:spcBef>
              <a:spcAft>
                <a:spcPts val="0"/>
              </a:spcAft>
              <a:buSzPts val="2800"/>
              <a:buNone/>
            </a:pPr>
            <a:r>
              <a:rPr b="1" lang="en" sz="2300">
                <a:solidFill>
                  <a:srgbClr val="030741"/>
                </a:solidFill>
              </a:rPr>
              <a:t>Multiple means of representation</a:t>
            </a:r>
            <a:r>
              <a:rPr lang="en" sz="2300">
                <a:solidFill>
                  <a:srgbClr val="030741"/>
                </a:solidFill>
              </a:rPr>
              <a:t> (how information is presented)</a:t>
            </a:r>
            <a:endParaRPr sz="2300">
              <a:solidFill>
                <a:srgbClr val="030741"/>
              </a:solidFill>
            </a:endParaRPr>
          </a:p>
          <a:p>
            <a:pPr indent="0" lvl="0" marL="0" rtl="0" algn="l">
              <a:lnSpc>
                <a:spcPct val="100000"/>
              </a:lnSpc>
              <a:spcBef>
                <a:spcPts val="0"/>
              </a:spcBef>
              <a:spcAft>
                <a:spcPts val="0"/>
              </a:spcAft>
              <a:buSzPts val="2800"/>
              <a:buNone/>
            </a:pPr>
            <a:r>
              <a:t/>
            </a:r>
            <a:endParaRPr sz="2300">
              <a:solidFill>
                <a:srgbClr val="030741"/>
              </a:solidFill>
            </a:endParaRPr>
          </a:p>
          <a:p>
            <a:pPr indent="0" lvl="0" marL="0" rtl="0" algn="l">
              <a:lnSpc>
                <a:spcPct val="100000"/>
              </a:lnSpc>
              <a:spcBef>
                <a:spcPts val="0"/>
              </a:spcBef>
              <a:spcAft>
                <a:spcPts val="0"/>
              </a:spcAft>
              <a:buSzPts val="2800"/>
              <a:buNone/>
            </a:pPr>
            <a:r>
              <a:rPr b="1" lang="en" sz="2300">
                <a:solidFill>
                  <a:srgbClr val="030741"/>
                </a:solidFill>
              </a:rPr>
              <a:t>Multiple means of action and expression </a:t>
            </a:r>
            <a:r>
              <a:rPr lang="en" sz="2300">
                <a:solidFill>
                  <a:srgbClr val="030741"/>
                </a:solidFill>
              </a:rPr>
              <a:t>(how learners practice and show what they know)</a:t>
            </a:r>
            <a:endParaRPr sz="2300">
              <a:solidFill>
                <a:srgbClr val="030741"/>
              </a:solidFill>
            </a:endParaRPr>
          </a:p>
        </p:txBody>
      </p:sp>
      <p:pic>
        <p:nvPicPr>
          <p:cNvPr descr="Brandeis University wordmark and seal" id="298" name="Google Shape;298;p47"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8"/>
          <p:cNvSpPr txBox="1"/>
          <p:nvPr>
            <p:ph idx="1" type="subTitle"/>
          </p:nvPr>
        </p:nvSpPr>
        <p:spPr>
          <a:xfrm>
            <a:off x="154525" y="1779150"/>
            <a:ext cx="85206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300">
                <a:solidFill>
                  <a:srgbClr val="030741"/>
                </a:solidFill>
              </a:rPr>
              <a:t>Engagement- </a:t>
            </a:r>
            <a:r>
              <a:rPr lang="en" sz="2300">
                <a:solidFill>
                  <a:srgbClr val="030741"/>
                </a:solidFill>
              </a:rPr>
              <a:t>Offer choices in readings, how to participate in class, how to attend class, what to research, etc. This is about building motivation. </a:t>
            </a:r>
            <a:endParaRPr sz="2300">
              <a:solidFill>
                <a:srgbClr val="030741"/>
              </a:solidFill>
            </a:endParaRPr>
          </a:p>
          <a:p>
            <a:pPr indent="0" lvl="0" marL="0" rtl="0" algn="l">
              <a:lnSpc>
                <a:spcPct val="100000"/>
              </a:lnSpc>
              <a:spcBef>
                <a:spcPts val="0"/>
              </a:spcBef>
              <a:spcAft>
                <a:spcPts val="0"/>
              </a:spcAft>
              <a:buSzPts val="2800"/>
              <a:buNone/>
            </a:pPr>
            <a:r>
              <a:t/>
            </a:r>
            <a:endParaRPr sz="2300">
              <a:solidFill>
                <a:srgbClr val="030741"/>
              </a:solidFill>
            </a:endParaRPr>
          </a:p>
          <a:p>
            <a:pPr indent="0" lvl="0" marL="0" rtl="0" algn="l">
              <a:lnSpc>
                <a:spcPct val="100000"/>
              </a:lnSpc>
              <a:spcBef>
                <a:spcPts val="0"/>
              </a:spcBef>
              <a:spcAft>
                <a:spcPts val="0"/>
              </a:spcAft>
              <a:buSzPts val="2800"/>
              <a:buNone/>
            </a:pPr>
            <a:r>
              <a:rPr b="1" lang="en" sz="2300">
                <a:solidFill>
                  <a:srgbClr val="030741"/>
                </a:solidFill>
              </a:rPr>
              <a:t>Representation</a:t>
            </a:r>
            <a:r>
              <a:rPr lang="en" sz="2300">
                <a:solidFill>
                  <a:srgbClr val="030741"/>
                </a:solidFill>
              </a:rPr>
              <a:t>- Offer multiple ways to take in information, making sure all formats are fully accessible. Captioned videos, infographics with text descriptions, podcasts, readings, class discussion </a:t>
            </a:r>
            <a:endParaRPr sz="2300">
              <a:solidFill>
                <a:srgbClr val="030741"/>
              </a:solidFill>
            </a:endParaRPr>
          </a:p>
          <a:p>
            <a:pPr indent="0" lvl="0" marL="0" rtl="0" algn="l">
              <a:lnSpc>
                <a:spcPct val="100000"/>
              </a:lnSpc>
              <a:spcBef>
                <a:spcPts val="0"/>
              </a:spcBef>
              <a:spcAft>
                <a:spcPts val="0"/>
              </a:spcAft>
              <a:buSzPts val="2800"/>
              <a:buNone/>
            </a:pPr>
            <a:r>
              <a:t/>
            </a:r>
            <a:endParaRPr sz="2300">
              <a:solidFill>
                <a:srgbClr val="030741"/>
              </a:solidFill>
            </a:endParaRPr>
          </a:p>
        </p:txBody>
      </p:sp>
      <p:pic>
        <p:nvPicPr>
          <p:cNvPr descr="Brandeis University wordmark and seal" id="304" name="Google Shape;304;p48"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
        <p:nvSpPr>
          <p:cNvPr id="305" name="Google Shape;305;p48"/>
          <p:cNvSpPr txBox="1"/>
          <p:nvPr>
            <p:ph type="ctrTitle"/>
          </p:nvPr>
        </p:nvSpPr>
        <p:spPr>
          <a:xfrm>
            <a:off x="154525" y="798400"/>
            <a:ext cx="79281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900"/>
              <a:t>What do the core principals look like in action?</a:t>
            </a:r>
            <a:endParaRPr sz="3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9"/>
          <p:cNvSpPr txBox="1"/>
          <p:nvPr>
            <p:ph idx="1" type="subTitle"/>
          </p:nvPr>
        </p:nvSpPr>
        <p:spPr>
          <a:xfrm>
            <a:off x="154525" y="1644825"/>
            <a:ext cx="85206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300">
                <a:solidFill>
                  <a:srgbClr val="030741"/>
                </a:solidFill>
              </a:rPr>
              <a:t>A</a:t>
            </a:r>
            <a:r>
              <a:rPr b="1" lang="en" sz="2300">
                <a:solidFill>
                  <a:srgbClr val="030741"/>
                </a:solidFill>
              </a:rPr>
              <a:t>ction and expression- </a:t>
            </a:r>
            <a:r>
              <a:rPr lang="en" sz="2300">
                <a:solidFill>
                  <a:srgbClr val="030741"/>
                </a:solidFill>
              </a:rPr>
              <a:t>Offer choices in how students show their learning on assessments, using rubrics to ensure consistency in grading.</a:t>
            </a:r>
            <a:endParaRPr sz="2300">
              <a:solidFill>
                <a:srgbClr val="030741"/>
              </a:solidFill>
            </a:endParaRPr>
          </a:p>
          <a:p>
            <a:pPr indent="0" lvl="0" marL="0" rtl="0" algn="l">
              <a:lnSpc>
                <a:spcPct val="100000"/>
              </a:lnSpc>
              <a:spcBef>
                <a:spcPts val="0"/>
              </a:spcBef>
              <a:spcAft>
                <a:spcPts val="0"/>
              </a:spcAft>
              <a:buSzPts val="2800"/>
              <a:buNone/>
            </a:pPr>
            <a:r>
              <a:rPr lang="en" sz="2300">
                <a:solidFill>
                  <a:srgbClr val="030741"/>
                </a:solidFill>
              </a:rPr>
              <a:t>-Give choices between types of questions on exams (e.g., answer these 5 multiple choice questions or solve these 5 problems). </a:t>
            </a:r>
            <a:endParaRPr sz="2300">
              <a:solidFill>
                <a:srgbClr val="030741"/>
              </a:solidFill>
            </a:endParaRPr>
          </a:p>
          <a:p>
            <a:pPr indent="0" lvl="0" marL="0" rtl="0" algn="l">
              <a:lnSpc>
                <a:spcPct val="100000"/>
              </a:lnSpc>
              <a:spcBef>
                <a:spcPts val="0"/>
              </a:spcBef>
              <a:spcAft>
                <a:spcPts val="0"/>
              </a:spcAft>
              <a:buSzPts val="2800"/>
              <a:buNone/>
            </a:pPr>
            <a:r>
              <a:rPr lang="en" sz="2300">
                <a:solidFill>
                  <a:srgbClr val="030741"/>
                </a:solidFill>
              </a:rPr>
              <a:t>-If writing itself is not being assessed, offer alternatives to short written assignments (e.g., write a reflection OR submit a video of yourself explaining this prompt)</a:t>
            </a:r>
            <a:endParaRPr sz="2300">
              <a:solidFill>
                <a:srgbClr val="030741"/>
              </a:solidFill>
            </a:endParaRPr>
          </a:p>
        </p:txBody>
      </p:sp>
      <p:pic>
        <p:nvPicPr>
          <p:cNvPr descr="Brandeis University wordmark and seal" id="311" name="Google Shape;311;p49"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
        <p:nvSpPr>
          <p:cNvPr id="312" name="Google Shape;312;p49"/>
          <p:cNvSpPr txBox="1"/>
          <p:nvPr>
            <p:ph type="ctrTitle"/>
          </p:nvPr>
        </p:nvSpPr>
        <p:spPr>
          <a:xfrm>
            <a:off x="154525" y="798400"/>
            <a:ext cx="79281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900"/>
              <a:t>What do the core principals look like in action?</a:t>
            </a:r>
            <a:endParaRPr sz="31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0"/>
          <p:cNvSpPr txBox="1"/>
          <p:nvPr>
            <p:ph type="ctrTitle"/>
          </p:nvPr>
        </p:nvSpPr>
        <p:spPr>
          <a:xfrm>
            <a:off x="154525" y="798400"/>
            <a:ext cx="79281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900"/>
              <a:t>Why use UDL as a framework?</a:t>
            </a:r>
            <a:endParaRPr sz="3100"/>
          </a:p>
        </p:txBody>
      </p:sp>
      <p:sp>
        <p:nvSpPr>
          <p:cNvPr id="318" name="Google Shape;318;p50"/>
          <p:cNvSpPr txBox="1"/>
          <p:nvPr>
            <p:ph idx="1" type="subTitle"/>
          </p:nvPr>
        </p:nvSpPr>
        <p:spPr>
          <a:xfrm>
            <a:off x="154525" y="1644825"/>
            <a:ext cx="85206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300">
                <a:solidFill>
                  <a:srgbClr val="030741"/>
                </a:solidFill>
              </a:rPr>
              <a:t>It improves the learning experience and engagement of all (/most) students</a:t>
            </a:r>
            <a:endParaRPr sz="2300">
              <a:solidFill>
                <a:srgbClr val="030741"/>
              </a:solidFill>
            </a:endParaRPr>
          </a:p>
          <a:p>
            <a:pPr indent="0" lvl="0" marL="0" rtl="0" algn="l">
              <a:lnSpc>
                <a:spcPct val="100000"/>
              </a:lnSpc>
              <a:spcBef>
                <a:spcPts val="0"/>
              </a:spcBef>
              <a:spcAft>
                <a:spcPts val="0"/>
              </a:spcAft>
              <a:buSzPts val="2800"/>
              <a:buNone/>
            </a:pPr>
            <a:r>
              <a:t/>
            </a:r>
            <a:endParaRPr sz="2300">
              <a:solidFill>
                <a:srgbClr val="030741"/>
              </a:solidFill>
            </a:endParaRPr>
          </a:p>
          <a:p>
            <a:pPr indent="0" lvl="0" marL="0" rtl="0" algn="l">
              <a:lnSpc>
                <a:spcPct val="100000"/>
              </a:lnSpc>
              <a:spcBef>
                <a:spcPts val="0"/>
              </a:spcBef>
              <a:spcAft>
                <a:spcPts val="0"/>
              </a:spcAft>
              <a:buSzPts val="2800"/>
              <a:buNone/>
            </a:pPr>
            <a:r>
              <a:rPr lang="en" sz="2300">
                <a:solidFill>
                  <a:srgbClr val="030741"/>
                </a:solidFill>
              </a:rPr>
              <a:t>It eventually becomes less work for you (by reducing the need for individual accommodations and the requests for exceptions) </a:t>
            </a:r>
            <a:endParaRPr sz="2300">
              <a:solidFill>
                <a:srgbClr val="030741"/>
              </a:solidFill>
            </a:endParaRPr>
          </a:p>
          <a:p>
            <a:pPr indent="0" lvl="0" marL="0" rtl="0" algn="l">
              <a:lnSpc>
                <a:spcPct val="100000"/>
              </a:lnSpc>
              <a:spcBef>
                <a:spcPts val="0"/>
              </a:spcBef>
              <a:spcAft>
                <a:spcPts val="0"/>
              </a:spcAft>
              <a:buSzPts val="2800"/>
              <a:buNone/>
            </a:pPr>
            <a:r>
              <a:t/>
            </a:r>
            <a:endParaRPr sz="2300">
              <a:solidFill>
                <a:srgbClr val="030741"/>
              </a:solidFill>
            </a:endParaRPr>
          </a:p>
          <a:p>
            <a:pPr indent="0" lvl="0" marL="0" rtl="0" algn="l">
              <a:lnSpc>
                <a:spcPct val="100000"/>
              </a:lnSpc>
              <a:spcBef>
                <a:spcPts val="0"/>
              </a:spcBef>
              <a:spcAft>
                <a:spcPts val="0"/>
              </a:spcAft>
              <a:buSzPts val="2800"/>
              <a:buNone/>
            </a:pPr>
            <a:r>
              <a:rPr lang="en" sz="2300">
                <a:solidFill>
                  <a:srgbClr val="030741"/>
                </a:solidFill>
              </a:rPr>
              <a:t>It helps you more accurately assess student learning </a:t>
            </a:r>
            <a:endParaRPr sz="2300">
              <a:solidFill>
                <a:srgbClr val="030741"/>
              </a:solidFill>
            </a:endParaRPr>
          </a:p>
          <a:p>
            <a:pPr indent="0" lvl="0" marL="0" rtl="0" algn="l">
              <a:lnSpc>
                <a:spcPct val="100000"/>
              </a:lnSpc>
              <a:spcBef>
                <a:spcPts val="0"/>
              </a:spcBef>
              <a:spcAft>
                <a:spcPts val="0"/>
              </a:spcAft>
              <a:buSzPts val="2800"/>
              <a:buNone/>
            </a:pPr>
            <a:r>
              <a:t/>
            </a:r>
            <a:endParaRPr sz="2300">
              <a:solidFill>
                <a:srgbClr val="030741"/>
              </a:solidFill>
            </a:endParaRPr>
          </a:p>
          <a:p>
            <a:pPr indent="0" lvl="0" marL="0" rtl="0" algn="l">
              <a:lnSpc>
                <a:spcPct val="100000"/>
              </a:lnSpc>
              <a:spcBef>
                <a:spcPts val="0"/>
              </a:spcBef>
              <a:spcAft>
                <a:spcPts val="0"/>
              </a:spcAft>
              <a:buSzPts val="2800"/>
              <a:buNone/>
            </a:pPr>
            <a:r>
              <a:rPr lang="en" sz="2300">
                <a:solidFill>
                  <a:srgbClr val="030741"/>
                </a:solidFill>
              </a:rPr>
              <a:t>It improves your course evaluations! </a:t>
            </a:r>
            <a:endParaRPr sz="2300">
              <a:solidFill>
                <a:srgbClr val="030741"/>
              </a:solidFill>
            </a:endParaRPr>
          </a:p>
        </p:txBody>
      </p:sp>
      <p:pic>
        <p:nvPicPr>
          <p:cNvPr descr="Brandeis University wordmark and seal" id="319" name="Google Shape;319;p50"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1"/>
          <p:cNvSpPr txBox="1"/>
          <p:nvPr>
            <p:ph type="ctrTitle"/>
          </p:nvPr>
        </p:nvSpPr>
        <p:spPr>
          <a:xfrm>
            <a:off x="154525" y="661100"/>
            <a:ext cx="79281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900"/>
              <a:t>You may </a:t>
            </a:r>
            <a:r>
              <a:rPr lang="en" sz="2900"/>
              <a:t>already</a:t>
            </a:r>
            <a:r>
              <a:rPr lang="en" sz="2900"/>
              <a:t> be “doing” UDL!</a:t>
            </a:r>
            <a:endParaRPr b="1" sz="3100"/>
          </a:p>
        </p:txBody>
      </p:sp>
      <p:pic>
        <p:nvPicPr>
          <p:cNvPr descr="Brandeis University wordmark and seal" id="325" name="Google Shape;325;p51"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pic>
        <p:nvPicPr>
          <p:cNvPr id="326" name="Google Shape;326;p51"/>
          <p:cNvPicPr preferRelativeResize="0"/>
          <p:nvPr/>
        </p:nvPicPr>
        <p:blipFill rotWithShape="1">
          <a:blip r:embed="rId4">
            <a:alphaModFix/>
          </a:blip>
          <a:srcRect b="0" l="0" r="0" t="15526"/>
          <a:stretch/>
        </p:blipFill>
        <p:spPr>
          <a:xfrm>
            <a:off x="5782250" y="448475"/>
            <a:ext cx="1600363" cy="1005225"/>
          </a:xfrm>
          <a:prstGeom prst="rect">
            <a:avLst/>
          </a:prstGeom>
          <a:noFill/>
          <a:ln>
            <a:noFill/>
          </a:ln>
        </p:spPr>
      </p:pic>
      <p:sp>
        <p:nvSpPr>
          <p:cNvPr id="327" name="Google Shape;327;p51"/>
          <p:cNvSpPr txBox="1"/>
          <p:nvPr/>
        </p:nvSpPr>
        <p:spPr>
          <a:xfrm>
            <a:off x="512850" y="1700975"/>
            <a:ext cx="8118300" cy="294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rgbClr val="030741"/>
                </a:solidFill>
              </a:rPr>
              <a:t>Have you ever….</a:t>
            </a:r>
            <a:endParaRPr sz="1900">
              <a:solidFill>
                <a:srgbClr val="030741"/>
              </a:solidFill>
            </a:endParaRPr>
          </a:p>
          <a:p>
            <a:pPr indent="-349250" lvl="0" marL="457200" rtl="0" algn="l">
              <a:spcBef>
                <a:spcPts val="1000"/>
              </a:spcBef>
              <a:spcAft>
                <a:spcPts val="0"/>
              </a:spcAft>
              <a:buClr>
                <a:srgbClr val="030741"/>
              </a:buClr>
              <a:buSzPts val="1900"/>
              <a:buChar char="●"/>
            </a:pPr>
            <a:r>
              <a:rPr lang="en" sz="1900">
                <a:solidFill>
                  <a:srgbClr val="030741"/>
                </a:solidFill>
              </a:rPr>
              <a:t>Given students a choice between two types of assignment?</a:t>
            </a:r>
            <a:endParaRPr sz="1900">
              <a:solidFill>
                <a:srgbClr val="030741"/>
              </a:solidFill>
            </a:endParaRPr>
          </a:p>
          <a:p>
            <a:pPr indent="-349250" lvl="0" marL="457200" rtl="0" algn="l">
              <a:spcBef>
                <a:spcPts val="0"/>
              </a:spcBef>
              <a:spcAft>
                <a:spcPts val="0"/>
              </a:spcAft>
              <a:buClr>
                <a:srgbClr val="030741"/>
              </a:buClr>
              <a:buSzPts val="1900"/>
              <a:buChar char="●"/>
            </a:pPr>
            <a:r>
              <a:rPr lang="en" sz="1900">
                <a:solidFill>
                  <a:srgbClr val="030741"/>
                </a:solidFill>
              </a:rPr>
              <a:t>Made class recordings available to all students? </a:t>
            </a:r>
            <a:endParaRPr sz="1900">
              <a:solidFill>
                <a:srgbClr val="030741"/>
              </a:solidFill>
            </a:endParaRPr>
          </a:p>
          <a:p>
            <a:pPr indent="-349250" lvl="0" marL="457200" rtl="0" algn="l">
              <a:spcBef>
                <a:spcPts val="0"/>
              </a:spcBef>
              <a:spcAft>
                <a:spcPts val="0"/>
              </a:spcAft>
              <a:buClr>
                <a:srgbClr val="030741"/>
              </a:buClr>
              <a:buSzPts val="1900"/>
              <a:buChar char="●"/>
            </a:pPr>
            <a:r>
              <a:rPr lang="en" sz="1900">
                <a:solidFill>
                  <a:srgbClr val="030741"/>
                </a:solidFill>
              </a:rPr>
              <a:t>Told students which readings to prioritize and why? </a:t>
            </a:r>
            <a:endParaRPr sz="1900">
              <a:solidFill>
                <a:srgbClr val="030741"/>
              </a:solidFill>
            </a:endParaRPr>
          </a:p>
          <a:p>
            <a:pPr indent="-349250" lvl="0" marL="457200" rtl="0" algn="l">
              <a:spcBef>
                <a:spcPts val="0"/>
              </a:spcBef>
              <a:spcAft>
                <a:spcPts val="0"/>
              </a:spcAft>
              <a:buClr>
                <a:srgbClr val="030741"/>
              </a:buClr>
              <a:buSzPts val="1900"/>
              <a:buChar char="●"/>
            </a:pPr>
            <a:r>
              <a:rPr lang="en" sz="1900">
                <a:solidFill>
                  <a:srgbClr val="030741"/>
                </a:solidFill>
              </a:rPr>
              <a:t>Given a choice between a reading and a video that covers the same content? </a:t>
            </a:r>
            <a:endParaRPr sz="1900">
              <a:solidFill>
                <a:srgbClr val="030741"/>
              </a:solidFill>
            </a:endParaRPr>
          </a:p>
          <a:p>
            <a:pPr indent="-349250" lvl="0" marL="457200" rtl="0" algn="l">
              <a:spcBef>
                <a:spcPts val="0"/>
              </a:spcBef>
              <a:spcAft>
                <a:spcPts val="0"/>
              </a:spcAft>
              <a:buClr>
                <a:srgbClr val="030741"/>
              </a:buClr>
              <a:buSzPts val="1900"/>
              <a:buChar char="●"/>
            </a:pPr>
            <a:r>
              <a:rPr lang="en" sz="1900">
                <a:solidFill>
                  <a:srgbClr val="030741"/>
                </a:solidFill>
              </a:rPr>
              <a:t>Turned auto captions on over google slides/zoom/powerpoint? </a:t>
            </a:r>
            <a:endParaRPr sz="1900">
              <a:solidFill>
                <a:srgbClr val="030741"/>
              </a:solidFill>
            </a:endParaRPr>
          </a:p>
          <a:p>
            <a:pPr indent="-349250" lvl="0" marL="457200" rtl="0" algn="l">
              <a:spcBef>
                <a:spcPts val="0"/>
              </a:spcBef>
              <a:spcAft>
                <a:spcPts val="0"/>
              </a:spcAft>
              <a:buClr>
                <a:srgbClr val="030741"/>
              </a:buClr>
              <a:buSzPts val="1900"/>
              <a:buChar char="●"/>
            </a:pPr>
            <a:r>
              <a:rPr lang="en" sz="1900">
                <a:solidFill>
                  <a:srgbClr val="030741"/>
                </a:solidFill>
              </a:rPr>
              <a:t>Given students ways to participate other than speaking in class? </a:t>
            </a:r>
            <a:endParaRPr sz="1900">
              <a:solidFill>
                <a:srgbClr val="030741"/>
              </a:solidFill>
            </a:endParaRPr>
          </a:p>
          <a:p>
            <a:pPr indent="-349250" lvl="0" marL="457200" rtl="0" algn="l">
              <a:spcBef>
                <a:spcPts val="0"/>
              </a:spcBef>
              <a:spcAft>
                <a:spcPts val="0"/>
              </a:spcAft>
              <a:buClr>
                <a:srgbClr val="030741"/>
              </a:buClr>
              <a:buSzPts val="1900"/>
              <a:buChar char="●"/>
            </a:pPr>
            <a:r>
              <a:rPr lang="en" sz="1900">
                <a:solidFill>
                  <a:srgbClr val="030741"/>
                </a:solidFill>
              </a:rPr>
              <a:t>Structured quizzes to be double time for everyone? </a:t>
            </a:r>
            <a:endParaRPr sz="1900">
              <a:solidFill>
                <a:srgbClr val="03074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2"/>
          <p:cNvSpPr txBox="1"/>
          <p:nvPr>
            <p:ph type="ctrTitle"/>
          </p:nvPr>
        </p:nvSpPr>
        <p:spPr>
          <a:xfrm>
            <a:off x="185250" y="1927400"/>
            <a:ext cx="8773500" cy="79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sz="2700"/>
              <a:t>Applying UDL and other inclusive practices to a</a:t>
            </a:r>
            <a:r>
              <a:rPr lang="en" sz="2700"/>
              <a:t>ccommodation pain points</a:t>
            </a:r>
            <a:endParaRPr sz="2700"/>
          </a:p>
        </p:txBody>
      </p:sp>
      <p:pic>
        <p:nvPicPr>
          <p:cNvPr descr="Brandeis University wordmark and seal" id="333" name="Google Shape;333;p52"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3"/>
          <p:cNvSpPr txBox="1"/>
          <p:nvPr>
            <p:ph type="ctrTitle"/>
          </p:nvPr>
        </p:nvSpPr>
        <p:spPr>
          <a:xfrm>
            <a:off x="185250" y="744575"/>
            <a:ext cx="87735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700"/>
              <a:t>Accommodation Pain Point:</a:t>
            </a:r>
            <a:endParaRPr sz="2700"/>
          </a:p>
        </p:txBody>
      </p:sp>
      <p:sp>
        <p:nvSpPr>
          <p:cNvPr id="339" name="Google Shape;339;p53"/>
          <p:cNvSpPr txBox="1"/>
          <p:nvPr>
            <p:ph idx="1" type="subTitle"/>
          </p:nvPr>
        </p:nvSpPr>
        <p:spPr>
          <a:xfrm>
            <a:off x="154525" y="1779150"/>
            <a:ext cx="85206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750">
                <a:solidFill>
                  <a:schemeClr val="dk1"/>
                </a:solidFill>
              </a:rPr>
              <a:t>Limited extensions on assignments - </a:t>
            </a:r>
            <a:r>
              <a:rPr lang="en" sz="1750">
                <a:solidFill>
                  <a:schemeClr val="dk1"/>
                </a:solidFill>
              </a:rPr>
              <a:t>When requested, please allow this student to have a reasonable extension to complete an assignment without penalty. Please note: This accommodation only applies to individually submitted work, not group work, and only to a single extension per assignment; additional extensions are at the instructor's discretion. This accommodation is not meant to modify essential course requirements. The student is responsible for meeting all course requirements and submitting all assigned work. They are also responsible for discussing any changes in timelines prior to the date the assignment is due. If you have questions about whether an extension on an assignment would change an essential course requirement, please contact SAS (access@brandeis.edu) as soon as possible. We can help you determine what would be reasonable.</a:t>
            </a:r>
            <a:endParaRPr>
              <a:solidFill>
                <a:srgbClr val="030741"/>
              </a:solidFill>
            </a:endParaRPr>
          </a:p>
          <a:p>
            <a:pPr indent="0" lvl="0" marL="0" rtl="0" algn="l">
              <a:lnSpc>
                <a:spcPct val="100000"/>
              </a:lnSpc>
              <a:spcBef>
                <a:spcPts val="0"/>
              </a:spcBef>
              <a:spcAft>
                <a:spcPts val="0"/>
              </a:spcAft>
              <a:buSzPts val="2800"/>
              <a:buNone/>
            </a:pPr>
            <a:r>
              <a:rPr lang="en" sz="2700">
                <a:solidFill>
                  <a:srgbClr val="030741"/>
                </a:solidFill>
              </a:rPr>
              <a:t>						</a:t>
            </a:r>
            <a:endParaRPr sz="2700">
              <a:solidFill>
                <a:srgbClr val="030741"/>
              </a:solidFill>
            </a:endParaRPr>
          </a:p>
          <a:p>
            <a:pPr indent="0" lvl="0" marL="0" rtl="0" algn="l">
              <a:lnSpc>
                <a:spcPct val="100000"/>
              </a:lnSpc>
              <a:spcBef>
                <a:spcPts val="0"/>
              </a:spcBef>
              <a:spcAft>
                <a:spcPts val="0"/>
              </a:spcAft>
              <a:buSzPts val="2800"/>
              <a:buNone/>
            </a:pPr>
            <a:r>
              <a:t/>
            </a:r>
            <a:endParaRPr sz="2200">
              <a:solidFill>
                <a:srgbClr val="030741"/>
              </a:solidFill>
            </a:endParaRPr>
          </a:p>
          <a:p>
            <a:pPr indent="0" lvl="0" marL="0" rtl="0" algn="l">
              <a:lnSpc>
                <a:spcPct val="100000"/>
              </a:lnSpc>
              <a:spcBef>
                <a:spcPts val="0"/>
              </a:spcBef>
              <a:spcAft>
                <a:spcPts val="0"/>
              </a:spcAft>
              <a:buSzPts val="2800"/>
              <a:buNone/>
            </a:pPr>
            <a:r>
              <a:t/>
            </a:r>
            <a:endParaRPr sz="2200">
              <a:solidFill>
                <a:srgbClr val="030741"/>
              </a:solidFill>
            </a:endParaRPr>
          </a:p>
        </p:txBody>
      </p:sp>
      <p:pic>
        <p:nvPicPr>
          <p:cNvPr descr="Brandeis University wordmark and seal" id="340" name="Google Shape;340;p53"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7"/>
          <p:cNvSpPr txBox="1"/>
          <p:nvPr>
            <p:ph type="ctrTitle"/>
          </p:nvPr>
        </p:nvSpPr>
        <p:spPr>
          <a:xfrm>
            <a:off x="82350" y="925000"/>
            <a:ext cx="79281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900"/>
              <a:t>Share Accommodation Pain Points</a:t>
            </a:r>
            <a:endParaRPr b="1" sz="3100"/>
          </a:p>
        </p:txBody>
      </p:sp>
      <p:sp>
        <p:nvSpPr>
          <p:cNvPr id="117" name="Google Shape;117;p27"/>
          <p:cNvSpPr txBox="1"/>
          <p:nvPr>
            <p:ph idx="1" type="subTitle"/>
          </p:nvPr>
        </p:nvSpPr>
        <p:spPr>
          <a:xfrm>
            <a:off x="154525" y="1741325"/>
            <a:ext cx="66672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300">
                <a:solidFill>
                  <a:srgbClr val="030741"/>
                </a:solidFill>
              </a:rPr>
              <a:t>Think about accommodations or student needs that are </a:t>
            </a:r>
            <a:r>
              <a:rPr lang="en" sz="2300">
                <a:solidFill>
                  <a:srgbClr val="030741"/>
                </a:solidFill>
              </a:rPr>
              <a:t>particularly</a:t>
            </a:r>
            <a:r>
              <a:rPr lang="en" sz="2300">
                <a:solidFill>
                  <a:srgbClr val="030741"/>
                </a:solidFill>
              </a:rPr>
              <a:t> difficult to manage. These might be things that:</a:t>
            </a:r>
            <a:endParaRPr sz="2300">
              <a:solidFill>
                <a:srgbClr val="030741"/>
              </a:solidFill>
            </a:endParaRPr>
          </a:p>
          <a:p>
            <a:pPr indent="-374650" lvl="0" marL="457200" rtl="0" algn="l">
              <a:lnSpc>
                <a:spcPct val="100000"/>
              </a:lnSpc>
              <a:spcBef>
                <a:spcPts val="1000"/>
              </a:spcBef>
              <a:spcAft>
                <a:spcPts val="0"/>
              </a:spcAft>
              <a:buClr>
                <a:srgbClr val="030741"/>
              </a:buClr>
              <a:buSzPts val="2300"/>
              <a:buChar char="●"/>
            </a:pPr>
            <a:r>
              <a:rPr lang="en" sz="2300">
                <a:solidFill>
                  <a:srgbClr val="030741"/>
                </a:solidFill>
              </a:rPr>
              <a:t>Take a lot of your time</a:t>
            </a:r>
            <a:endParaRPr sz="2300">
              <a:solidFill>
                <a:srgbClr val="030741"/>
              </a:solidFill>
            </a:endParaRPr>
          </a:p>
          <a:p>
            <a:pPr indent="-374650" lvl="0" marL="457200" rtl="0" algn="l">
              <a:lnSpc>
                <a:spcPct val="100000"/>
              </a:lnSpc>
              <a:spcBef>
                <a:spcPts val="0"/>
              </a:spcBef>
              <a:spcAft>
                <a:spcPts val="0"/>
              </a:spcAft>
              <a:buClr>
                <a:srgbClr val="030741"/>
              </a:buClr>
              <a:buSzPts val="2300"/>
              <a:buChar char="●"/>
            </a:pPr>
            <a:r>
              <a:rPr lang="en" sz="2300">
                <a:solidFill>
                  <a:srgbClr val="030741"/>
                </a:solidFill>
              </a:rPr>
              <a:t>Cause anxiety or confusion for students </a:t>
            </a:r>
            <a:endParaRPr sz="2300">
              <a:solidFill>
                <a:srgbClr val="030741"/>
              </a:solidFill>
            </a:endParaRPr>
          </a:p>
          <a:p>
            <a:pPr indent="-374650" lvl="0" marL="457200" rtl="0" algn="l">
              <a:lnSpc>
                <a:spcPct val="100000"/>
              </a:lnSpc>
              <a:spcBef>
                <a:spcPts val="0"/>
              </a:spcBef>
              <a:spcAft>
                <a:spcPts val="0"/>
              </a:spcAft>
              <a:buClr>
                <a:srgbClr val="030741"/>
              </a:buClr>
              <a:buSzPts val="2300"/>
              <a:buChar char="●"/>
            </a:pPr>
            <a:r>
              <a:rPr lang="en" sz="2300">
                <a:solidFill>
                  <a:srgbClr val="030741"/>
                </a:solidFill>
              </a:rPr>
              <a:t>Are emotionally draining</a:t>
            </a:r>
            <a:endParaRPr sz="2300">
              <a:solidFill>
                <a:srgbClr val="030741"/>
              </a:solidFill>
            </a:endParaRPr>
          </a:p>
          <a:p>
            <a:pPr indent="-374650" lvl="0" marL="457200" rtl="0" algn="l">
              <a:lnSpc>
                <a:spcPct val="100000"/>
              </a:lnSpc>
              <a:spcBef>
                <a:spcPts val="0"/>
              </a:spcBef>
              <a:spcAft>
                <a:spcPts val="0"/>
              </a:spcAft>
              <a:buClr>
                <a:srgbClr val="030741"/>
              </a:buClr>
              <a:buSzPts val="2300"/>
              <a:buChar char="●"/>
            </a:pPr>
            <a:r>
              <a:rPr lang="en" sz="2300">
                <a:solidFill>
                  <a:srgbClr val="030741"/>
                </a:solidFill>
              </a:rPr>
              <a:t>Are confusing, complicated, or frustrating for you</a:t>
            </a:r>
            <a:endParaRPr sz="2300">
              <a:solidFill>
                <a:srgbClr val="030741"/>
              </a:solidFill>
            </a:endParaRPr>
          </a:p>
          <a:p>
            <a:pPr indent="0" lvl="0" marL="0" rtl="0" algn="l">
              <a:lnSpc>
                <a:spcPct val="100000"/>
              </a:lnSpc>
              <a:spcBef>
                <a:spcPts val="1000"/>
              </a:spcBef>
              <a:spcAft>
                <a:spcPts val="0"/>
              </a:spcAft>
              <a:buSzPts val="2800"/>
              <a:buNone/>
            </a:pPr>
            <a:r>
              <a:rPr lang="en" sz="2300">
                <a:solidFill>
                  <a:srgbClr val="030741"/>
                </a:solidFill>
              </a:rPr>
              <a:t>						</a:t>
            </a:r>
            <a:endParaRPr sz="2300">
              <a:solidFill>
                <a:srgbClr val="030741"/>
              </a:solidFill>
            </a:endParaRPr>
          </a:p>
          <a:p>
            <a:pPr indent="0" lvl="0" marL="0" rtl="0" algn="l">
              <a:lnSpc>
                <a:spcPct val="100000"/>
              </a:lnSpc>
              <a:spcBef>
                <a:spcPts val="1000"/>
              </a:spcBef>
              <a:spcAft>
                <a:spcPts val="0"/>
              </a:spcAft>
              <a:buSzPts val="2800"/>
              <a:buNone/>
            </a:pPr>
            <a:r>
              <a:t/>
            </a:r>
            <a:endParaRPr sz="2300">
              <a:solidFill>
                <a:srgbClr val="030741"/>
              </a:solidFill>
            </a:endParaRPr>
          </a:p>
          <a:p>
            <a:pPr indent="0" lvl="0" marL="0" rtl="0" algn="l">
              <a:lnSpc>
                <a:spcPct val="100000"/>
              </a:lnSpc>
              <a:spcBef>
                <a:spcPts val="1000"/>
              </a:spcBef>
              <a:spcAft>
                <a:spcPts val="1000"/>
              </a:spcAft>
              <a:buSzPts val="2800"/>
              <a:buNone/>
            </a:pPr>
            <a:r>
              <a:t/>
            </a:r>
            <a:endParaRPr sz="2300">
              <a:solidFill>
                <a:srgbClr val="030741"/>
              </a:solidFill>
            </a:endParaRPr>
          </a:p>
        </p:txBody>
      </p:sp>
      <p:pic>
        <p:nvPicPr>
          <p:cNvPr descr="Brandeis University wordmark and seal" id="118" name="Google Shape;118;p27"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
        <p:nvSpPr>
          <p:cNvPr id="119" name="Google Shape;119;p27"/>
          <p:cNvSpPr/>
          <p:nvPr/>
        </p:nvSpPr>
        <p:spPr>
          <a:xfrm>
            <a:off x="6258450" y="540425"/>
            <a:ext cx="1400400" cy="1200900"/>
          </a:xfrm>
          <a:prstGeom prst="wedgeEllipseCallout">
            <a:avLst>
              <a:gd fmla="val 36358" name="adj1"/>
              <a:gd fmla="val 63470" name="adj2"/>
            </a:avLst>
          </a:prstGeom>
          <a:solidFill>
            <a:srgbClr val="ECE4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Scan me to share your pain! </a:t>
            </a:r>
            <a:endParaRPr>
              <a:latin typeface="Comfortaa"/>
              <a:ea typeface="Comfortaa"/>
              <a:cs typeface="Comfortaa"/>
              <a:sym typeface="Comfortaa"/>
            </a:endParaRPr>
          </a:p>
        </p:txBody>
      </p:sp>
      <p:sp>
        <p:nvSpPr>
          <p:cNvPr id="120" name="Google Shape;120;p27"/>
          <p:cNvSpPr/>
          <p:nvPr/>
        </p:nvSpPr>
        <p:spPr>
          <a:xfrm>
            <a:off x="7601231" y="1898023"/>
            <a:ext cx="466800" cy="619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7"/>
          <p:cNvSpPr/>
          <p:nvPr/>
        </p:nvSpPr>
        <p:spPr>
          <a:xfrm>
            <a:off x="8067987" y="1898023"/>
            <a:ext cx="466800" cy="619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7"/>
          <p:cNvSpPr/>
          <p:nvPr/>
        </p:nvSpPr>
        <p:spPr>
          <a:xfrm>
            <a:off x="7658841" y="2153143"/>
            <a:ext cx="351600" cy="3177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7"/>
          <p:cNvSpPr/>
          <p:nvPr/>
        </p:nvSpPr>
        <p:spPr>
          <a:xfrm>
            <a:off x="8125597" y="2153143"/>
            <a:ext cx="351600" cy="3177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7"/>
          <p:cNvSpPr/>
          <p:nvPr/>
        </p:nvSpPr>
        <p:spPr>
          <a:xfrm rot="-1774767">
            <a:off x="7521060" y="1687822"/>
            <a:ext cx="502603" cy="339136"/>
          </a:xfrm>
          <a:prstGeom prst="blockArc">
            <a:avLst>
              <a:gd fmla="val 10533480" name="adj1"/>
              <a:gd fmla="val 0" name="adj2"/>
              <a:gd fmla="val 25000" name="adj3"/>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7"/>
          <p:cNvSpPr/>
          <p:nvPr/>
        </p:nvSpPr>
        <p:spPr>
          <a:xfrm rot="2156361">
            <a:off x="8119816" y="1687755"/>
            <a:ext cx="502446" cy="339096"/>
          </a:xfrm>
          <a:prstGeom prst="blockArc">
            <a:avLst>
              <a:gd fmla="val 10533480" name="adj1"/>
              <a:gd fmla="val 0" name="adj2"/>
              <a:gd fmla="val 25000" name="adj3"/>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 name="Google Shape;126;p27"/>
          <p:cNvPicPr preferRelativeResize="0"/>
          <p:nvPr/>
        </p:nvPicPr>
        <p:blipFill>
          <a:blip r:embed="rId4">
            <a:alphaModFix/>
          </a:blip>
          <a:stretch>
            <a:fillRect/>
          </a:stretch>
        </p:blipFill>
        <p:spPr>
          <a:xfrm>
            <a:off x="2410550" y="71300"/>
            <a:ext cx="947851" cy="947851"/>
          </a:xfrm>
          <a:prstGeom prst="rect">
            <a:avLst/>
          </a:prstGeom>
          <a:noFill/>
          <a:ln>
            <a:noFill/>
          </a:ln>
        </p:spPr>
      </p:pic>
      <p:pic>
        <p:nvPicPr>
          <p:cNvPr id="127" name="Google Shape;127;p27"/>
          <p:cNvPicPr preferRelativeResize="0"/>
          <p:nvPr/>
        </p:nvPicPr>
        <p:blipFill>
          <a:blip r:embed="rId5">
            <a:alphaModFix/>
          </a:blip>
          <a:stretch>
            <a:fillRect/>
          </a:stretch>
        </p:blipFill>
        <p:spPr>
          <a:xfrm>
            <a:off x="7381825" y="2571750"/>
            <a:ext cx="1400400" cy="1400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4"/>
          <p:cNvSpPr txBox="1"/>
          <p:nvPr>
            <p:ph type="ctrTitle"/>
          </p:nvPr>
        </p:nvSpPr>
        <p:spPr>
          <a:xfrm>
            <a:off x="154525" y="986550"/>
            <a:ext cx="87735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700"/>
              <a:t>Applying UDL to Minimize Extension </a:t>
            </a:r>
            <a:r>
              <a:rPr lang="en" sz="2700"/>
              <a:t>Pain Point:</a:t>
            </a:r>
            <a:endParaRPr sz="2700"/>
          </a:p>
        </p:txBody>
      </p:sp>
      <p:sp>
        <p:nvSpPr>
          <p:cNvPr id="346" name="Google Shape;346;p54"/>
          <p:cNvSpPr txBox="1"/>
          <p:nvPr>
            <p:ph idx="1" type="subTitle"/>
          </p:nvPr>
        </p:nvSpPr>
        <p:spPr>
          <a:xfrm>
            <a:off x="154525" y="1779150"/>
            <a:ext cx="8520600" cy="792600"/>
          </a:xfrm>
          <a:prstGeom prst="rect">
            <a:avLst/>
          </a:prstGeom>
          <a:noFill/>
          <a:ln>
            <a:noFill/>
          </a:ln>
        </p:spPr>
        <p:txBody>
          <a:bodyPr anchorCtr="0" anchor="t" bIns="91425" lIns="91425" spcFirstLastPara="1" rIns="91425" wrap="square" tIns="91425">
            <a:noAutofit/>
          </a:bodyPr>
          <a:lstStyle/>
          <a:p>
            <a:pPr indent="-346075" lvl="0" marL="457200" rtl="0" algn="l">
              <a:lnSpc>
                <a:spcPct val="100000"/>
              </a:lnSpc>
              <a:spcBef>
                <a:spcPts val="0"/>
              </a:spcBef>
              <a:spcAft>
                <a:spcPts val="0"/>
              </a:spcAft>
              <a:buClr>
                <a:schemeClr val="dk1"/>
              </a:buClr>
              <a:buSzPts val="1850"/>
              <a:buChar char="●"/>
            </a:pPr>
            <a:r>
              <a:rPr lang="en" sz="1850">
                <a:solidFill>
                  <a:schemeClr val="dk1"/>
                </a:solidFill>
              </a:rPr>
              <a:t>Give options for the format, </a:t>
            </a:r>
            <a:r>
              <a:rPr lang="en" sz="1850">
                <a:solidFill>
                  <a:schemeClr val="dk1"/>
                </a:solidFill>
              </a:rPr>
              <a:t>prompts</a:t>
            </a:r>
            <a:r>
              <a:rPr lang="en" sz="1850">
                <a:solidFill>
                  <a:schemeClr val="dk1"/>
                </a:solidFill>
              </a:rPr>
              <a:t>, or questions in assignments whenever possible (multiple means of engagement and expression; builds motivation) </a:t>
            </a:r>
            <a:endParaRPr sz="1850">
              <a:solidFill>
                <a:schemeClr val="dk1"/>
              </a:solidFill>
            </a:endParaRPr>
          </a:p>
          <a:p>
            <a:pPr indent="-346075" lvl="0" marL="457200" rtl="0" algn="l">
              <a:lnSpc>
                <a:spcPct val="100000"/>
              </a:lnSpc>
              <a:spcBef>
                <a:spcPts val="0"/>
              </a:spcBef>
              <a:spcAft>
                <a:spcPts val="0"/>
              </a:spcAft>
              <a:buClr>
                <a:schemeClr val="dk1"/>
              </a:buClr>
              <a:buSzPts val="1850"/>
              <a:buChar char="●"/>
            </a:pPr>
            <a:r>
              <a:rPr lang="en" sz="1850">
                <a:solidFill>
                  <a:schemeClr val="dk1"/>
                </a:solidFill>
              </a:rPr>
              <a:t>Very clearly share </a:t>
            </a:r>
            <a:r>
              <a:rPr lang="en" sz="1850">
                <a:solidFill>
                  <a:schemeClr val="dk1"/>
                </a:solidFill>
              </a:rPr>
              <a:t>deadlines</a:t>
            </a:r>
            <a:r>
              <a:rPr lang="en" sz="1850">
                <a:solidFill>
                  <a:schemeClr val="dk1"/>
                </a:solidFill>
              </a:rPr>
              <a:t> at the start of the semester in writing and verbally. Repeat often. Share in list and calendar format (multiple means of representation) </a:t>
            </a:r>
            <a:endParaRPr sz="1850">
              <a:solidFill>
                <a:schemeClr val="dk1"/>
              </a:solidFill>
            </a:endParaRPr>
          </a:p>
          <a:p>
            <a:pPr indent="-346075" lvl="0" marL="457200" rtl="0" algn="l">
              <a:lnSpc>
                <a:spcPct val="100000"/>
              </a:lnSpc>
              <a:spcBef>
                <a:spcPts val="0"/>
              </a:spcBef>
              <a:spcAft>
                <a:spcPts val="0"/>
              </a:spcAft>
              <a:buClr>
                <a:schemeClr val="dk1"/>
              </a:buClr>
              <a:buSzPts val="1850"/>
              <a:buChar char="●"/>
            </a:pPr>
            <a:r>
              <a:rPr lang="en" sz="1850">
                <a:solidFill>
                  <a:schemeClr val="dk1"/>
                </a:solidFill>
              </a:rPr>
              <a:t>Tell students</a:t>
            </a:r>
            <a:r>
              <a:rPr b="1" lang="en" sz="1850">
                <a:solidFill>
                  <a:schemeClr val="dk1"/>
                </a:solidFill>
              </a:rPr>
              <a:t> in advance </a:t>
            </a:r>
            <a:r>
              <a:rPr lang="en" sz="1850">
                <a:solidFill>
                  <a:schemeClr val="dk1"/>
                </a:solidFill>
              </a:rPr>
              <a:t>if there are assignments that have reduced or no flexibility for extensions (group work, work that must be brought to class, problem sets where answers will be released quickly)</a:t>
            </a:r>
            <a:endParaRPr sz="1850">
              <a:solidFill>
                <a:schemeClr val="dk1"/>
              </a:solidFill>
            </a:endParaRPr>
          </a:p>
          <a:p>
            <a:pPr indent="-346075" lvl="0" marL="457200" rtl="0" algn="l">
              <a:lnSpc>
                <a:spcPct val="100000"/>
              </a:lnSpc>
              <a:spcBef>
                <a:spcPts val="0"/>
              </a:spcBef>
              <a:spcAft>
                <a:spcPts val="0"/>
              </a:spcAft>
              <a:buClr>
                <a:schemeClr val="dk1"/>
              </a:buClr>
              <a:buSzPts val="1850"/>
              <a:buChar char="●"/>
            </a:pPr>
            <a:r>
              <a:rPr lang="en" sz="1850">
                <a:solidFill>
                  <a:schemeClr val="dk1"/>
                </a:solidFill>
              </a:rPr>
              <a:t>Expect that extensions will be requested</a:t>
            </a:r>
            <a:endParaRPr sz="1850">
              <a:solidFill>
                <a:schemeClr val="dk1"/>
              </a:solidFill>
            </a:endParaRPr>
          </a:p>
          <a:p>
            <a:pPr indent="-346075" lvl="0" marL="457200" rtl="0" algn="l">
              <a:lnSpc>
                <a:spcPct val="100000"/>
              </a:lnSpc>
              <a:spcBef>
                <a:spcPts val="0"/>
              </a:spcBef>
              <a:spcAft>
                <a:spcPts val="0"/>
              </a:spcAft>
              <a:buClr>
                <a:schemeClr val="dk1"/>
              </a:buClr>
              <a:buSzPts val="1850"/>
              <a:buChar char="●"/>
            </a:pPr>
            <a:r>
              <a:rPr lang="en" sz="1850">
                <a:solidFill>
                  <a:schemeClr val="dk1"/>
                </a:solidFill>
              </a:rPr>
              <a:t>Allow 1 assignment drop  </a:t>
            </a:r>
            <a:endParaRPr sz="1850">
              <a:solidFill>
                <a:schemeClr val="dk1"/>
              </a:solidFill>
            </a:endParaRPr>
          </a:p>
          <a:p>
            <a:pPr indent="0" lvl="0" marL="0" rtl="0" algn="l">
              <a:lnSpc>
                <a:spcPct val="100000"/>
              </a:lnSpc>
              <a:spcBef>
                <a:spcPts val="0"/>
              </a:spcBef>
              <a:spcAft>
                <a:spcPts val="0"/>
              </a:spcAft>
              <a:buNone/>
            </a:pPr>
            <a:r>
              <a:t/>
            </a:r>
            <a:endParaRPr sz="2300">
              <a:solidFill>
                <a:srgbClr val="030741"/>
              </a:solidFill>
            </a:endParaRPr>
          </a:p>
          <a:p>
            <a:pPr indent="0" lvl="0" marL="0" rtl="0" algn="l">
              <a:lnSpc>
                <a:spcPct val="100000"/>
              </a:lnSpc>
              <a:spcBef>
                <a:spcPts val="0"/>
              </a:spcBef>
              <a:spcAft>
                <a:spcPts val="0"/>
              </a:spcAft>
              <a:buSzPts val="2800"/>
              <a:buNone/>
            </a:pPr>
            <a:r>
              <a:t/>
            </a:r>
            <a:endParaRPr sz="2300">
              <a:solidFill>
                <a:srgbClr val="030741"/>
              </a:solidFill>
            </a:endParaRPr>
          </a:p>
        </p:txBody>
      </p:sp>
      <p:pic>
        <p:nvPicPr>
          <p:cNvPr descr="Brandeis University wordmark and seal" id="347" name="Google Shape;347;p54"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5"/>
          <p:cNvSpPr txBox="1"/>
          <p:nvPr>
            <p:ph type="ctrTitle"/>
          </p:nvPr>
        </p:nvSpPr>
        <p:spPr>
          <a:xfrm>
            <a:off x="154525" y="654950"/>
            <a:ext cx="7928100" cy="79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5200"/>
              <a:buFont typeface="Arial"/>
              <a:buNone/>
            </a:pPr>
            <a:r>
              <a:rPr lang="en" sz="2700"/>
              <a:t>Accommodation Pain Point:</a:t>
            </a:r>
            <a:endParaRPr sz="3100"/>
          </a:p>
        </p:txBody>
      </p:sp>
      <p:sp>
        <p:nvSpPr>
          <p:cNvPr id="353" name="Google Shape;353;p55"/>
          <p:cNvSpPr txBox="1"/>
          <p:nvPr>
            <p:ph idx="1" type="subTitle"/>
          </p:nvPr>
        </p:nvSpPr>
        <p:spPr>
          <a:xfrm>
            <a:off x="154525" y="1447550"/>
            <a:ext cx="85206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650">
                <a:solidFill>
                  <a:schemeClr val="dk1"/>
                </a:solidFill>
              </a:rPr>
              <a:t>Flexibility around attendance and participation beyond what may be standard for the class -</a:t>
            </a:r>
            <a:r>
              <a:rPr lang="en" sz="1650">
                <a:solidFill>
                  <a:schemeClr val="dk1"/>
                </a:solidFill>
              </a:rPr>
              <a:t> At times, this student’s medical condition may impact their ability to attend or participate in class with no notice. While you are not required to alter the fundamental aspects or learning outcomes of the course, flexibility in achieving outcomes or alternate opportunities to complete course requirements related to attendance and participation may be necessary. Attendance flexibility means that the student cannot be penalized for absences within reasonable limits as long as they are demonstrating engagement. Students are responsible for notifying you that they will be or were absent for medical reasons, and to ask for opportunities to make up or excuse any impact to their attendance grades; they are not required to send medical documentation to faculty. If absences are beginning to seem unreasonable or jeopardize the student’s ability to achieve learning outcomes, please reach out to SAS for assistance at access@brandeis.edu. We are also happy to work with you to determine appropriate alternatives for an attendance/participation grade when needed.</a:t>
            </a:r>
            <a:endParaRPr sz="2700">
              <a:solidFill>
                <a:srgbClr val="030741"/>
              </a:solidFill>
            </a:endParaRPr>
          </a:p>
          <a:p>
            <a:pPr indent="0" lvl="0" marL="0" rtl="0" algn="l">
              <a:lnSpc>
                <a:spcPct val="100000"/>
              </a:lnSpc>
              <a:spcBef>
                <a:spcPts val="0"/>
              </a:spcBef>
              <a:spcAft>
                <a:spcPts val="0"/>
              </a:spcAft>
              <a:buSzPts val="2800"/>
              <a:buNone/>
            </a:pPr>
            <a:r>
              <a:rPr lang="en" sz="2300">
                <a:solidFill>
                  <a:srgbClr val="030741"/>
                </a:solidFill>
              </a:rPr>
              <a:t>						</a:t>
            </a:r>
            <a:endParaRPr sz="2300">
              <a:solidFill>
                <a:srgbClr val="030741"/>
              </a:solidFill>
            </a:endParaRPr>
          </a:p>
          <a:p>
            <a:pPr indent="0" lvl="0" marL="0" rtl="0" algn="l">
              <a:lnSpc>
                <a:spcPct val="100000"/>
              </a:lnSpc>
              <a:spcBef>
                <a:spcPts val="0"/>
              </a:spcBef>
              <a:spcAft>
                <a:spcPts val="0"/>
              </a:spcAft>
              <a:buSzPts val="2800"/>
              <a:buNone/>
            </a:pPr>
            <a:r>
              <a:t/>
            </a:r>
            <a:endParaRPr sz="2300">
              <a:solidFill>
                <a:srgbClr val="030741"/>
              </a:solidFill>
            </a:endParaRPr>
          </a:p>
          <a:p>
            <a:pPr indent="0" lvl="0" marL="0" rtl="0" algn="l">
              <a:lnSpc>
                <a:spcPct val="100000"/>
              </a:lnSpc>
              <a:spcBef>
                <a:spcPts val="0"/>
              </a:spcBef>
              <a:spcAft>
                <a:spcPts val="0"/>
              </a:spcAft>
              <a:buSzPts val="2800"/>
              <a:buNone/>
            </a:pPr>
            <a:r>
              <a:t/>
            </a:r>
            <a:endParaRPr sz="2300">
              <a:solidFill>
                <a:srgbClr val="030741"/>
              </a:solidFill>
            </a:endParaRPr>
          </a:p>
        </p:txBody>
      </p:sp>
      <p:pic>
        <p:nvPicPr>
          <p:cNvPr descr="Brandeis University wordmark and seal" id="354" name="Google Shape;354;p55"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6"/>
          <p:cNvSpPr txBox="1"/>
          <p:nvPr>
            <p:ph type="ctrTitle"/>
          </p:nvPr>
        </p:nvSpPr>
        <p:spPr>
          <a:xfrm>
            <a:off x="154525" y="986550"/>
            <a:ext cx="91440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700"/>
              <a:t>Applying UDL to Attendance and Participation Headaches</a:t>
            </a:r>
            <a:endParaRPr sz="2700"/>
          </a:p>
        </p:txBody>
      </p:sp>
      <p:sp>
        <p:nvSpPr>
          <p:cNvPr id="360" name="Google Shape;360;p56"/>
          <p:cNvSpPr txBox="1"/>
          <p:nvPr>
            <p:ph idx="1" type="subTitle"/>
          </p:nvPr>
        </p:nvSpPr>
        <p:spPr>
          <a:xfrm>
            <a:off x="154525" y="1779150"/>
            <a:ext cx="8520600" cy="792600"/>
          </a:xfrm>
          <a:prstGeom prst="rect">
            <a:avLst/>
          </a:prstGeom>
          <a:noFill/>
          <a:ln>
            <a:noFill/>
          </a:ln>
        </p:spPr>
        <p:txBody>
          <a:bodyPr anchorCtr="0" anchor="t" bIns="91425" lIns="91425" spcFirstLastPara="1" rIns="91425" wrap="square" tIns="91425">
            <a:noAutofit/>
          </a:bodyPr>
          <a:lstStyle/>
          <a:p>
            <a:pPr indent="-346075" lvl="0" marL="457200" rtl="0" algn="l">
              <a:lnSpc>
                <a:spcPct val="100000"/>
              </a:lnSpc>
              <a:spcBef>
                <a:spcPts val="0"/>
              </a:spcBef>
              <a:spcAft>
                <a:spcPts val="0"/>
              </a:spcAft>
              <a:buClr>
                <a:schemeClr val="dk1"/>
              </a:buClr>
              <a:buSzPts val="1850"/>
              <a:buChar char="●"/>
            </a:pPr>
            <a:r>
              <a:rPr lang="en" sz="1850">
                <a:solidFill>
                  <a:schemeClr val="dk1"/>
                </a:solidFill>
              </a:rPr>
              <a:t>Record anything you can and make it available </a:t>
            </a:r>
            <a:r>
              <a:rPr lang="en" sz="1850">
                <a:solidFill>
                  <a:schemeClr val="dk1"/>
                </a:solidFill>
              </a:rPr>
              <a:t>(multiple means of engagement) </a:t>
            </a:r>
            <a:endParaRPr sz="1850">
              <a:solidFill>
                <a:schemeClr val="dk1"/>
              </a:solidFill>
            </a:endParaRPr>
          </a:p>
          <a:p>
            <a:pPr indent="-346075" lvl="0" marL="457200" rtl="0" algn="l">
              <a:lnSpc>
                <a:spcPct val="100000"/>
              </a:lnSpc>
              <a:spcBef>
                <a:spcPts val="0"/>
              </a:spcBef>
              <a:spcAft>
                <a:spcPts val="0"/>
              </a:spcAft>
              <a:buClr>
                <a:schemeClr val="dk1"/>
              </a:buClr>
              <a:buSzPts val="1850"/>
              <a:buChar char="●"/>
            </a:pPr>
            <a:r>
              <a:rPr lang="en" sz="1850">
                <a:solidFill>
                  <a:schemeClr val="dk1"/>
                </a:solidFill>
              </a:rPr>
              <a:t>Tell students in advance if there are class sessions that are exceptionally important or “can’t miss” </a:t>
            </a:r>
            <a:endParaRPr sz="1850">
              <a:solidFill>
                <a:schemeClr val="dk1"/>
              </a:solidFill>
            </a:endParaRPr>
          </a:p>
          <a:p>
            <a:pPr indent="-346075" lvl="0" marL="457200" rtl="0" algn="l">
              <a:lnSpc>
                <a:spcPct val="100000"/>
              </a:lnSpc>
              <a:spcBef>
                <a:spcPts val="0"/>
              </a:spcBef>
              <a:spcAft>
                <a:spcPts val="0"/>
              </a:spcAft>
              <a:buClr>
                <a:schemeClr val="dk1"/>
              </a:buClr>
              <a:buSzPts val="1850"/>
              <a:buChar char="●"/>
            </a:pPr>
            <a:r>
              <a:rPr lang="en" sz="1850">
                <a:solidFill>
                  <a:schemeClr val="dk1"/>
                </a:solidFill>
              </a:rPr>
              <a:t>Provide a variety of options for class participation; latte discussion, padlet, submitting an exit ticket (multiple means of action and expression)</a:t>
            </a:r>
            <a:endParaRPr sz="1850">
              <a:solidFill>
                <a:schemeClr val="dk1"/>
              </a:solidFill>
            </a:endParaRPr>
          </a:p>
          <a:p>
            <a:pPr indent="-346075" lvl="0" marL="457200" rtl="0" algn="l">
              <a:lnSpc>
                <a:spcPct val="100000"/>
              </a:lnSpc>
              <a:spcBef>
                <a:spcPts val="0"/>
              </a:spcBef>
              <a:spcAft>
                <a:spcPts val="0"/>
              </a:spcAft>
              <a:buClr>
                <a:schemeClr val="dk1"/>
              </a:buClr>
              <a:buSzPts val="1850"/>
              <a:buChar char="●"/>
            </a:pPr>
            <a:r>
              <a:rPr lang="en" sz="1850">
                <a:solidFill>
                  <a:schemeClr val="dk1"/>
                </a:solidFill>
              </a:rPr>
              <a:t>Make all of your slides available to all students </a:t>
            </a:r>
            <a:endParaRPr sz="1850">
              <a:solidFill>
                <a:schemeClr val="dk1"/>
              </a:solidFill>
            </a:endParaRPr>
          </a:p>
          <a:p>
            <a:pPr indent="0" lvl="0" marL="0" rtl="0" algn="l">
              <a:lnSpc>
                <a:spcPct val="100000"/>
              </a:lnSpc>
              <a:spcBef>
                <a:spcPts val="0"/>
              </a:spcBef>
              <a:spcAft>
                <a:spcPts val="0"/>
              </a:spcAft>
              <a:buNone/>
            </a:pPr>
            <a:r>
              <a:t/>
            </a:r>
            <a:endParaRPr sz="1850">
              <a:solidFill>
                <a:schemeClr val="dk1"/>
              </a:solidFill>
            </a:endParaRPr>
          </a:p>
          <a:p>
            <a:pPr indent="0" lvl="0" marL="0" rtl="0" algn="l">
              <a:lnSpc>
                <a:spcPct val="100000"/>
              </a:lnSpc>
              <a:spcBef>
                <a:spcPts val="0"/>
              </a:spcBef>
              <a:spcAft>
                <a:spcPts val="0"/>
              </a:spcAft>
              <a:buSzPts val="2800"/>
              <a:buNone/>
            </a:pPr>
            <a:r>
              <a:t/>
            </a:r>
            <a:endParaRPr sz="2300">
              <a:solidFill>
                <a:srgbClr val="030741"/>
              </a:solidFill>
            </a:endParaRPr>
          </a:p>
        </p:txBody>
      </p:sp>
      <p:pic>
        <p:nvPicPr>
          <p:cNvPr descr="Brandeis University wordmark and seal" id="361" name="Google Shape;361;p56"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7"/>
          <p:cNvSpPr txBox="1"/>
          <p:nvPr>
            <p:ph idx="1" type="subTitle"/>
          </p:nvPr>
        </p:nvSpPr>
        <p:spPr>
          <a:xfrm>
            <a:off x="154525" y="2711975"/>
            <a:ext cx="85206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300">
                <a:solidFill>
                  <a:srgbClr val="030741"/>
                </a:solidFill>
              </a:rPr>
              <a:t>		</a:t>
            </a:r>
            <a:endParaRPr sz="2300">
              <a:solidFill>
                <a:srgbClr val="030741"/>
              </a:solidFill>
            </a:endParaRPr>
          </a:p>
          <a:p>
            <a:pPr indent="0" lvl="0" marL="0" rtl="0" algn="l">
              <a:lnSpc>
                <a:spcPct val="100000"/>
              </a:lnSpc>
              <a:spcBef>
                <a:spcPts val="0"/>
              </a:spcBef>
              <a:spcAft>
                <a:spcPts val="0"/>
              </a:spcAft>
              <a:buSzPts val="2800"/>
              <a:buNone/>
            </a:pPr>
            <a:r>
              <a:t/>
            </a:r>
            <a:endParaRPr sz="2300">
              <a:solidFill>
                <a:srgbClr val="030741"/>
              </a:solidFill>
            </a:endParaRPr>
          </a:p>
          <a:p>
            <a:pPr indent="0" lvl="0" marL="0" rtl="0" algn="l">
              <a:lnSpc>
                <a:spcPct val="100000"/>
              </a:lnSpc>
              <a:spcBef>
                <a:spcPts val="0"/>
              </a:spcBef>
              <a:spcAft>
                <a:spcPts val="0"/>
              </a:spcAft>
              <a:buSzPts val="2800"/>
              <a:buNone/>
            </a:pPr>
            <a:r>
              <a:t/>
            </a:r>
            <a:endParaRPr sz="2300">
              <a:solidFill>
                <a:srgbClr val="030741"/>
              </a:solidFill>
            </a:endParaRPr>
          </a:p>
        </p:txBody>
      </p:sp>
      <p:pic>
        <p:nvPicPr>
          <p:cNvPr descr="Brandeis University wordmark and seal" id="367" name="Google Shape;367;p57"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
        <p:nvSpPr>
          <p:cNvPr id="368" name="Google Shape;368;p57"/>
          <p:cNvSpPr txBox="1"/>
          <p:nvPr>
            <p:ph type="ctrTitle"/>
          </p:nvPr>
        </p:nvSpPr>
        <p:spPr>
          <a:xfrm>
            <a:off x="185250" y="968075"/>
            <a:ext cx="8773500" cy="536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700"/>
              <a:t>Accommodation Headache:</a:t>
            </a:r>
            <a:endParaRPr sz="2700"/>
          </a:p>
        </p:txBody>
      </p:sp>
      <p:sp>
        <p:nvSpPr>
          <p:cNvPr id="369" name="Google Shape;369;p57"/>
          <p:cNvSpPr txBox="1"/>
          <p:nvPr>
            <p:ph idx="1" type="subTitle"/>
          </p:nvPr>
        </p:nvSpPr>
        <p:spPr>
          <a:xfrm>
            <a:off x="311700" y="1331975"/>
            <a:ext cx="85206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900">
                <a:solidFill>
                  <a:schemeClr val="dk1"/>
                </a:solidFill>
              </a:rPr>
              <a:t>Double time for quizzes- </a:t>
            </a:r>
            <a:r>
              <a:rPr lang="en" sz="1900">
                <a:solidFill>
                  <a:schemeClr val="dk1"/>
                </a:solidFill>
              </a:rPr>
              <a:t>hard to manage multiple start or stop times within a class period</a:t>
            </a:r>
            <a:endParaRPr sz="1900">
              <a:solidFill>
                <a:schemeClr val="dk1"/>
              </a:solidFill>
            </a:endParaRPr>
          </a:p>
          <a:p>
            <a:pPr indent="0" lvl="0" marL="0" rtl="0" algn="l">
              <a:lnSpc>
                <a:spcPct val="100000"/>
              </a:lnSpc>
              <a:spcBef>
                <a:spcPts val="0"/>
              </a:spcBef>
              <a:spcAft>
                <a:spcPts val="0"/>
              </a:spcAft>
              <a:buSzPts val="2800"/>
              <a:buNone/>
            </a:pPr>
            <a:r>
              <a:t/>
            </a:r>
            <a:endParaRPr b="1" sz="1900">
              <a:solidFill>
                <a:schemeClr val="dk1"/>
              </a:solidFill>
            </a:endParaRPr>
          </a:p>
          <a:p>
            <a:pPr indent="0" lvl="0" marL="0" rtl="0" algn="l">
              <a:spcBef>
                <a:spcPts val="0"/>
              </a:spcBef>
              <a:spcAft>
                <a:spcPts val="0"/>
              </a:spcAft>
              <a:buSzPts val="5200"/>
              <a:buNone/>
            </a:pPr>
            <a:r>
              <a:rPr lang="en" sz="1900">
                <a:solidFill>
                  <a:srgbClr val="000000"/>
                </a:solidFill>
              </a:rPr>
              <a:t>UDL solution- give everyone double time for the *true* standard amount of time the quiz should take (Shouldn’t be used when extra time could be an unfair advantage to the non-disabled student in some way)</a:t>
            </a:r>
            <a:endParaRPr sz="1900">
              <a:solidFill>
                <a:srgbClr val="000000"/>
              </a:solidFill>
            </a:endParaRPr>
          </a:p>
          <a:p>
            <a:pPr indent="0" lvl="0" marL="0" rtl="0" algn="l">
              <a:spcBef>
                <a:spcPts val="0"/>
              </a:spcBef>
              <a:spcAft>
                <a:spcPts val="0"/>
              </a:spcAft>
              <a:buClr>
                <a:srgbClr val="000000"/>
              </a:buClr>
              <a:buSzPts val="5200"/>
              <a:buFont typeface="Arial"/>
              <a:buNone/>
            </a:pPr>
            <a:r>
              <a:t/>
            </a:r>
            <a:endParaRPr sz="1900">
              <a:solidFill>
                <a:srgbClr val="000000"/>
              </a:solidFill>
            </a:endParaRPr>
          </a:p>
          <a:p>
            <a:pPr indent="0" lvl="0" marL="0" rtl="0" algn="l">
              <a:lnSpc>
                <a:spcPct val="100000"/>
              </a:lnSpc>
              <a:spcBef>
                <a:spcPts val="0"/>
              </a:spcBef>
              <a:spcAft>
                <a:spcPts val="0"/>
              </a:spcAft>
              <a:buSzPts val="2800"/>
              <a:buNone/>
            </a:pPr>
            <a:r>
              <a:rPr b="1" lang="en" sz="1900">
                <a:solidFill>
                  <a:schemeClr val="dk1"/>
                </a:solidFill>
              </a:rPr>
              <a:t>Rescheduling</a:t>
            </a:r>
            <a:r>
              <a:rPr b="1" lang="en" sz="1900">
                <a:solidFill>
                  <a:schemeClr val="dk1"/>
                </a:solidFill>
              </a:rPr>
              <a:t> Exams- </a:t>
            </a:r>
            <a:r>
              <a:rPr lang="en" sz="1900">
                <a:solidFill>
                  <a:schemeClr val="dk1"/>
                </a:solidFill>
              </a:rPr>
              <a:t>concerns about integrity</a:t>
            </a:r>
            <a:endParaRPr sz="1900">
              <a:solidFill>
                <a:schemeClr val="dk1"/>
              </a:solidFill>
            </a:endParaRPr>
          </a:p>
          <a:p>
            <a:pPr indent="0" lvl="0" marL="0" rtl="0" algn="l">
              <a:lnSpc>
                <a:spcPct val="100000"/>
              </a:lnSpc>
              <a:spcBef>
                <a:spcPts val="0"/>
              </a:spcBef>
              <a:spcAft>
                <a:spcPts val="0"/>
              </a:spcAft>
              <a:buSzPts val="2800"/>
              <a:buNone/>
            </a:pPr>
            <a:r>
              <a:rPr lang="en" sz="1900">
                <a:solidFill>
                  <a:schemeClr val="dk1"/>
                </a:solidFill>
              </a:rPr>
              <a:t>Allow for lowest exam to be dropped or use a mastery model </a:t>
            </a:r>
            <a:endParaRPr sz="1900">
              <a:solidFill>
                <a:schemeClr val="dk1"/>
              </a:solidFill>
            </a:endParaRPr>
          </a:p>
          <a:p>
            <a:pPr indent="0" lvl="0" marL="0" rtl="0" algn="l">
              <a:lnSpc>
                <a:spcPct val="100000"/>
              </a:lnSpc>
              <a:spcBef>
                <a:spcPts val="0"/>
              </a:spcBef>
              <a:spcAft>
                <a:spcPts val="0"/>
              </a:spcAft>
              <a:buSzPts val="2800"/>
              <a:buNone/>
            </a:pPr>
            <a:r>
              <a:rPr b="1" lang="en" sz="1900">
                <a:solidFill>
                  <a:schemeClr val="dk1"/>
                </a:solidFill>
              </a:rPr>
              <a:t> </a:t>
            </a:r>
            <a:endParaRPr sz="1900">
              <a:solidFill>
                <a:schemeClr val="dk1"/>
              </a:solidFill>
            </a:endParaRPr>
          </a:p>
          <a:p>
            <a:pPr indent="0" lvl="0" marL="0" rtl="0" algn="l">
              <a:lnSpc>
                <a:spcPct val="100000"/>
              </a:lnSpc>
              <a:spcBef>
                <a:spcPts val="0"/>
              </a:spcBef>
              <a:spcAft>
                <a:spcPts val="0"/>
              </a:spcAft>
              <a:buSzPts val="2800"/>
              <a:buNone/>
            </a:pPr>
            <a:r>
              <a:rPr b="1" lang="en" sz="1900">
                <a:solidFill>
                  <a:schemeClr val="dk1"/>
                </a:solidFill>
              </a:rPr>
              <a:t>Multiple Exam Accommodations together</a:t>
            </a:r>
            <a:endParaRPr b="1" sz="1900">
              <a:solidFill>
                <a:schemeClr val="dk1"/>
              </a:solidFill>
            </a:endParaRPr>
          </a:p>
          <a:p>
            <a:pPr indent="0" lvl="0" marL="0" rtl="0" algn="l">
              <a:lnSpc>
                <a:spcPct val="100000"/>
              </a:lnSpc>
              <a:spcBef>
                <a:spcPts val="0"/>
              </a:spcBef>
              <a:spcAft>
                <a:spcPts val="0"/>
              </a:spcAft>
              <a:buSzPts val="2800"/>
              <a:buNone/>
            </a:pPr>
            <a:r>
              <a:rPr lang="en" sz="1900">
                <a:solidFill>
                  <a:schemeClr val="dk1"/>
                </a:solidFill>
              </a:rPr>
              <a:t>Our exam supports can help– </a:t>
            </a:r>
            <a:r>
              <a:rPr lang="en" sz="1900" u="sng">
                <a:solidFill>
                  <a:schemeClr val="hlink"/>
                </a:solidFill>
                <a:hlinkClick r:id="rId4"/>
              </a:rPr>
              <a:t>SASExams@brandeis.edu</a:t>
            </a:r>
            <a:r>
              <a:rPr lang="en" sz="1900">
                <a:solidFill>
                  <a:schemeClr val="dk1"/>
                </a:solidFill>
              </a:rPr>
              <a:t> </a:t>
            </a:r>
            <a:endParaRPr sz="1900">
              <a:solidFill>
                <a:schemeClr val="dk1"/>
              </a:solidFill>
            </a:endParaRPr>
          </a:p>
          <a:p>
            <a:pPr indent="0" lvl="0" marL="0" rtl="0" algn="l">
              <a:lnSpc>
                <a:spcPct val="100000"/>
              </a:lnSpc>
              <a:spcBef>
                <a:spcPts val="0"/>
              </a:spcBef>
              <a:spcAft>
                <a:spcPts val="0"/>
              </a:spcAft>
              <a:buSzPts val="2800"/>
              <a:buNone/>
            </a:pPr>
            <a:r>
              <a:t/>
            </a:r>
            <a:endParaRPr sz="2200">
              <a:solidFill>
                <a:srgbClr val="03074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8"/>
          <p:cNvSpPr txBox="1"/>
          <p:nvPr>
            <p:ph idx="1" type="subTitle"/>
          </p:nvPr>
        </p:nvSpPr>
        <p:spPr>
          <a:xfrm>
            <a:off x="154525" y="2711975"/>
            <a:ext cx="85206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300">
                <a:solidFill>
                  <a:srgbClr val="030741"/>
                </a:solidFill>
              </a:rPr>
              <a:t>		</a:t>
            </a:r>
            <a:endParaRPr sz="2300">
              <a:solidFill>
                <a:srgbClr val="030741"/>
              </a:solidFill>
            </a:endParaRPr>
          </a:p>
          <a:p>
            <a:pPr indent="0" lvl="0" marL="0" rtl="0" algn="l">
              <a:lnSpc>
                <a:spcPct val="100000"/>
              </a:lnSpc>
              <a:spcBef>
                <a:spcPts val="0"/>
              </a:spcBef>
              <a:spcAft>
                <a:spcPts val="0"/>
              </a:spcAft>
              <a:buSzPts val="2800"/>
              <a:buNone/>
            </a:pPr>
            <a:r>
              <a:t/>
            </a:r>
            <a:endParaRPr sz="2300">
              <a:solidFill>
                <a:srgbClr val="030741"/>
              </a:solidFill>
            </a:endParaRPr>
          </a:p>
          <a:p>
            <a:pPr indent="0" lvl="0" marL="0" rtl="0" algn="l">
              <a:lnSpc>
                <a:spcPct val="100000"/>
              </a:lnSpc>
              <a:spcBef>
                <a:spcPts val="0"/>
              </a:spcBef>
              <a:spcAft>
                <a:spcPts val="0"/>
              </a:spcAft>
              <a:buSzPts val="2800"/>
              <a:buNone/>
            </a:pPr>
            <a:r>
              <a:t/>
            </a:r>
            <a:endParaRPr sz="2300">
              <a:solidFill>
                <a:srgbClr val="030741"/>
              </a:solidFill>
            </a:endParaRPr>
          </a:p>
        </p:txBody>
      </p:sp>
      <p:pic>
        <p:nvPicPr>
          <p:cNvPr descr="Brandeis University wordmark and seal" id="375" name="Google Shape;375;p58"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
        <p:nvSpPr>
          <p:cNvPr id="376" name="Google Shape;376;p58"/>
          <p:cNvSpPr txBox="1"/>
          <p:nvPr>
            <p:ph type="ctrTitle"/>
          </p:nvPr>
        </p:nvSpPr>
        <p:spPr>
          <a:xfrm>
            <a:off x="185250" y="744575"/>
            <a:ext cx="87735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700"/>
              <a:t>Accommodation Headache:</a:t>
            </a:r>
            <a:endParaRPr sz="2700"/>
          </a:p>
        </p:txBody>
      </p:sp>
      <p:sp>
        <p:nvSpPr>
          <p:cNvPr id="377" name="Google Shape;377;p58"/>
          <p:cNvSpPr txBox="1"/>
          <p:nvPr>
            <p:ph idx="1" type="subTitle"/>
          </p:nvPr>
        </p:nvSpPr>
        <p:spPr>
          <a:xfrm>
            <a:off x="311700" y="1638675"/>
            <a:ext cx="85206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050">
                <a:solidFill>
                  <a:schemeClr val="dk1"/>
                </a:solidFill>
              </a:rPr>
              <a:t>Accessible course materials for sensory impairments</a:t>
            </a:r>
            <a:endParaRPr sz="2050">
              <a:solidFill>
                <a:schemeClr val="dk1"/>
              </a:solidFill>
            </a:endParaRPr>
          </a:p>
          <a:p>
            <a:pPr indent="0" lvl="0" marL="0" rtl="0" algn="l">
              <a:lnSpc>
                <a:spcPct val="100000"/>
              </a:lnSpc>
              <a:spcBef>
                <a:spcPts val="0"/>
              </a:spcBef>
              <a:spcAft>
                <a:spcPts val="0"/>
              </a:spcAft>
              <a:buSzPts val="2800"/>
              <a:buNone/>
            </a:pPr>
            <a:r>
              <a:t/>
            </a:r>
            <a:endParaRPr b="1" sz="1450">
              <a:solidFill>
                <a:schemeClr val="dk1"/>
              </a:solidFill>
            </a:endParaRPr>
          </a:p>
          <a:p>
            <a:pPr indent="0" lvl="0" marL="0" rtl="0" algn="l">
              <a:spcBef>
                <a:spcPts val="0"/>
              </a:spcBef>
              <a:spcAft>
                <a:spcPts val="0"/>
              </a:spcAft>
              <a:buSzPts val="5200"/>
              <a:buNone/>
            </a:pPr>
            <a:r>
              <a:rPr lang="en" sz="2000">
                <a:solidFill>
                  <a:srgbClr val="000000"/>
                </a:solidFill>
              </a:rPr>
              <a:t>UDL solution- Whenever you adopt new materials make sure that:</a:t>
            </a:r>
            <a:endParaRPr sz="2000">
              <a:solidFill>
                <a:srgbClr val="000000"/>
              </a:solidFill>
            </a:endParaRPr>
          </a:p>
          <a:p>
            <a:pPr indent="0" lvl="0" marL="0" rtl="0" algn="l">
              <a:spcBef>
                <a:spcPts val="0"/>
              </a:spcBef>
              <a:spcAft>
                <a:spcPts val="0"/>
              </a:spcAft>
              <a:buSzPts val="5200"/>
              <a:buNone/>
            </a:pPr>
            <a:r>
              <a:rPr lang="en" sz="2000">
                <a:solidFill>
                  <a:srgbClr val="000000"/>
                </a:solidFill>
              </a:rPr>
              <a:t>-Videos are accurately captioned</a:t>
            </a:r>
            <a:endParaRPr sz="2000">
              <a:solidFill>
                <a:srgbClr val="000000"/>
              </a:solidFill>
            </a:endParaRPr>
          </a:p>
          <a:p>
            <a:pPr indent="0" lvl="0" marL="0" rtl="0" algn="l">
              <a:spcBef>
                <a:spcPts val="0"/>
              </a:spcBef>
              <a:spcAft>
                <a:spcPts val="0"/>
              </a:spcAft>
              <a:buSzPts val="5200"/>
              <a:buNone/>
            </a:pPr>
            <a:r>
              <a:rPr lang="en" sz="2000">
                <a:solidFill>
                  <a:srgbClr val="000000"/>
                </a:solidFill>
              </a:rPr>
              <a:t>-PDFs are accessible (Not being scanned as images is a good start)</a:t>
            </a:r>
            <a:endParaRPr sz="2000">
              <a:solidFill>
                <a:srgbClr val="000000"/>
              </a:solidFill>
            </a:endParaRPr>
          </a:p>
          <a:p>
            <a:pPr indent="0" lvl="0" marL="0" rtl="0" algn="l">
              <a:spcBef>
                <a:spcPts val="0"/>
              </a:spcBef>
              <a:spcAft>
                <a:spcPts val="0"/>
              </a:spcAft>
              <a:buSzPts val="5200"/>
              <a:buNone/>
            </a:pPr>
            <a:r>
              <a:rPr lang="en" sz="2000">
                <a:solidFill>
                  <a:srgbClr val="000000"/>
                </a:solidFill>
              </a:rPr>
              <a:t>-Software has been approved by webaccessibility@brandeis.edu</a:t>
            </a:r>
            <a:endParaRPr sz="2000">
              <a:solidFill>
                <a:srgbClr val="000000"/>
              </a:solidFill>
            </a:endParaRPr>
          </a:p>
          <a:p>
            <a:pPr indent="0" lvl="0" marL="0" rtl="0" algn="l">
              <a:spcBef>
                <a:spcPts val="0"/>
              </a:spcBef>
              <a:spcAft>
                <a:spcPts val="0"/>
              </a:spcAft>
              <a:buSzPts val="5200"/>
              <a:buNone/>
            </a:pPr>
            <a:r>
              <a:t/>
            </a:r>
            <a:endParaRPr sz="2000">
              <a:solidFill>
                <a:srgbClr val="000000"/>
              </a:solidFill>
            </a:endParaRPr>
          </a:p>
          <a:p>
            <a:pPr indent="0" lvl="0" marL="0" rtl="0" algn="l">
              <a:spcBef>
                <a:spcPts val="0"/>
              </a:spcBef>
              <a:spcAft>
                <a:spcPts val="0"/>
              </a:spcAft>
              <a:buSzPts val="5200"/>
              <a:buNone/>
            </a:pPr>
            <a:r>
              <a:rPr lang="en" sz="2000">
                <a:solidFill>
                  <a:srgbClr val="000000"/>
                </a:solidFill>
              </a:rPr>
              <a:t>It’s better to only adopt materials that are already accessible than to retrofit after; when you replace current materials, put this rule in place. (We will also convert materials for students who regularly use screen readers and will caption videos for students who are d/Deaf or HoH)</a:t>
            </a:r>
            <a:endParaRPr sz="2000">
              <a:solidFill>
                <a:srgbClr val="000000"/>
              </a:solidFill>
            </a:endParaRPr>
          </a:p>
          <a:p>
            <a:pPr indent="0" lvl="0" marL="0" rtl="0" algn="l">
              <a:lnSpc>
                <a:spcPct val="100000"/>
              </a:lnSpc>
              <a:spcBef>
                <a:spcPts val="0"/>
              </a:spcBef>
              <a:spcAft>
                <a:spcPts val="0"/>
              </a:spcAft>
              <a:buSzPts val="2800"/>
              <a:buNone/>
            </a:pPr>
            <a:r>
              <a:t/>
            </a:r>
            <a:endParaRPr b="1" sz="1750">
              <a:solidFill>
                <a:schemeClr val="dk1"/>
              </a:solidFill>
            </a:endParaRPr>
          </a:p>
          <a:p>
            <a:pPr indent="0" lvl="0" marL="0" rtl="0" algn="l">
              <a:lnSpc>
                <a:spcPct val="100000"/>
              </a:lnSpc>
              <a:spcBef>
                <a:spcPts val="0"/>
              </a:spcBef>
              <a:spcAft>
                <a:spcPts val="0"/>
              </a:spcAft>
              <a:buSzPts val="2800"/>
              <a:buNone/>
            </a:pPr>
            <a:r>
              <a:t/>
            </a:r>
            <a:endParaRPr sz="1850">
              <a:solidFill>
                <a:schemeClr val="dk1"/>
              </a:solidFill>
            </a:endParaRPr>
          </a:p>
          <a:p>
            <a:pPr indent="0" lvl="0" marL="0" rtl="0" algn="l">
              <a:lnSpc>
                <a:spcPct val="100000"/>
              </a:lnSpc>
              <a:spcBef>
                <a:spcPts val="0"/>
              </a:spcBef>
              <a:spcAft>
                <a:spcPts val="0"/>
              </a:spcAft>
              <a:buSzPts val="2800"/>
              <a:buNone/>
            </a:pPr>
            <a:r>
              <a:t/>
            </a:r>
            <a:endParaRPr sz="2200">
              <a:solidFill>
                <a:srgbClr val="03074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9"/>
          <p:cNvSpPr txBox="1"/>
          <p:nvPr>
            <p:ph type="ctrTitle"/>
          </p:nvPr>
        </p:nvSpPr>
        <p:spPr>
          <a:xfrm>
            <a:off x="154525" y="611350"/>
            <a:ext cx="79281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700"/>
              <a:t>(Take Away) Exercise</a:t>
            </a:r>
            <a:endParaRPr sz="2900"/>
          </a:p>
        </p:txBody>
      </p:sp>
      <p:sp>
        <p:nvSpPr>
          <p:cNvPr id="383" name="Google Shape;383;p59"/>
          <p:cNvSpPr txBox="1"/>
          <p:nvPr>
            <p:ph idx="1" type="subTitle"/>
          </p:nvPr>
        </p:nvSpPr>
        <p:spPr>
          <a:xfrm>
            <a:off x="154525" y="1483000"/>
            <a:ext cx="8520600" cy="7926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030741"/>
              </a:buClr>
              <a:buSzPts val="2000"/>
              <a:buAutoNum type="arabicPeriod"/>
            </a:pPr>
            <a:r>
              <a:rPr lang="en" sz="2000">
                <a:solidFill>
                  <a:srgbClr val="030741"/>
                </a:solidFill>
              </a:rPr>
              <a:t>Think about your accommodations pain point. What is hard about it for you? What’s hard about it for students?</a:t>
            </a:r>
            <a:endParaRPr sz="2000">
              <a:solidFill>
                <a:srgbClr val="030741"/>
              </a:solidFill>
            </a:endParaRPr>
          </a:p>
          <a:p>
            <a:pPr indent="-355600" lvl="0" marL="457200" rtl="0" algn="l">
              <a:lnSpc>
                <a:spcPct val="100000"/>
              </a:lnSpc>
              <a:spcBef>
                <a:spcPts val="1000"/>
              </a:spcBef>
              <a:spcAft>
                <a:spcPts val="0"/>
              </a:spcAft>
              <a:buClr>
                <a:srgbClr val="030741"/>
              </a:buClr>
              <a:buSzPts val="2000"/>
              <a:buAutoNum type="arabicPeriod"/>
            </a:pPr>
            <a:r>
              <a:rPr lang="en" sz="2000">
                <a:solidFill>
                  <a:srgbClr val="030741"/>
                </a:solidFill>
              </a:rPr>
              <a:t>Develop clarity on what key skills and content knowledge you want </a:t>
            </a:r>
            <a:r>
              <a:rPr lang="en" sz="2000">
                <a:solidFill>
                  <a:srgbClr val="030741"/>
                </a:solidFill>
              </a:rPr>
              <a:t>students</a:t>
            </a:r>
            <a:r>
              <a:rPr lang="en" sz="2000">
                <a:solidFill>
                  <a:srgbClr val="030741"/>
                </a:solidFill>
              </a:rPr>
              <a:t> to have at the end of your class; what is “essential”? </a:t>
            </a:r>
            <a:endParaRPr sz="2000">
              <a:solidFill>
                <a:srgbClr val="030741"/>
              </a:solidFill>
            </a:endParaRPr>
          </a:p>
          <a:p>
            <a:pPr indent="-355600" lvl="0" marL="457200" rtl="0" algn="l">
              <a:lnSpc>
                <a:spcPct val="100000"/>
              </a:lnSpc>
              <a:spcBef>
                <a:spcPts val="1000"/>
              </a:spcBef>
              <a:spcAft>
                <a:spcPts val="0"/>
              </a:spcAft>
              <a:buClr>
                <a:srgbClr val="030741"/>
              </a:buClr>
              <a:buSzPts val="2000"/>
              <a:buAutoNum type="arabicPeriod"/>
            </a:pPr>
            <a:r>
              <a:rPr lang="en" sz="2000">
                <a:solidFill>
                  <a:srgbClr val="030741"/>
                </a:solidFill>
              </a:rPr>
              <a:t>Articulate how the pain point relates to the essentials of the class.</a:t>
            </a:r>
            <a:endParaRPr sz="2000">
              <a:solidFill>
                <a:srgbClr val="030741"/>
              </a:solidFill>
            </a:endParaRPr>
          </a:p>
          <a:p>
            <a:pPr indent="-355600" lvl="0" marL="457200" rtl="0" algn="l">
              <a:lnSpc>
                <a:spcPct val="100000"/>
              </a:lnSpc>
              <a:spcBef>
                <a:spcPts val="1000"/>
              </a:spcBef>
              <a:spcAft>
                <a:spcPts val="0"/>
              </a:spcAft>
              <a:buClr>
                <a:srgbClr val="030741"/>
              </a:buClr>
              <a:buSzPts val="2000"/>
              <a:buAutoNum type="arabicPeriod"/>
            </a:pPr>
            <a:r>
              <a:rPr lang="en" sz="2000">
                <a:solidFill>
                  <a:srgbClr val="030741"/>
                </a:solidFill>
              </a:rPr>
              <a:t>Brainstorm how to use the UDL framework to alleviate that pain point without losing what is essential. Reference </a:t>
            </a:r>
            <a:r>
              <a:rPr lang="en" sz="2000" u="sng">
                <a:solidFill>
                  <a:schemeClr val="accent5"/>
                </a:solidFill>
                <a:hlinkClick r:id="rId3">
                  <a:extLst>
                    <a:ext uri="{A12FA001-AC4F-418D-AE19-62706E023703}">
                      <ahyp:hlinkClr val="tx"/>
                    </a:ext>
                  </a:extLst>
                </a:hlinkClick>
              </a:rPr>
              <a:t>this Faculty Guide</a:t>
            </a:r>
            <a:r>
              <a:rPr lang="en" sz="2000">
                <a:solidFill>
                  <a:srgbClr val="030741"/>
                </a:solidFill>
              </a:rPr>
              <a:t> that gives tips on how to get going with some “low hanging fruit.” </a:t>
            </a:r>
            <a:endParaRPr sz="2000">
              <a:solidFill>
                <a:srgbClr val="030741"/>
              </a:solidFill>
            </a:endParaRPr>
          </a:p>
          <a:p>
            <a:pPr indent="-355600" lvl="0" marL="457200" rtl="0" algn="l">
              <a:lnSpc>
                <a:spcPct val="100000"/>
              </a:lnSpc>
              <a:spcBef>
                <a:spcPts val="1000"/>
              </a:spcBef>
              <a:spcAft>
                <a:spcPts val="1000"/>
              </a:spcAft>
              <a:buClr>
                <a:srgbClr val="030741"/>
              </a:buClr>
              <a:buSzPts val="2000"/>
              <a:buAutoNum type="arabicPeriod"/>
            </a:pPr>
            <a:r>
              <a:rPr lang="en" sz="2000">
                <a:solidFill>
                  <a:srgbClr val="030741"/>
                </a:solidFill>
              </a:rPr>
              <a:t>Make a plan to implement one change and see how it goes</a:t>
            </a:r>
            <a:endParaRPr sz="2000">
              <a:solidFill>
                <a:srgbClr val="030741"/>
              </a:solidFill>
            </a:endParaRPr>
          </a:p>
        </p:txBody>
      </p:sp>
      <p:pic>
        <p:nvPicPr>
          <p:cNvPr descr="Brandeis University wordmark and seal" id="384" name="Google Shape;384;p59" title="Brandeis Logo"/>
          <p:cNvPicPr preferRelativeResize="0"/>
          <p:nvPr/>
        </p:nvPicPr>
        <p:blipFill rotWithShape="1">
          <a:blip r:embed="rId4">
            <a:alphaModFix/>
          </a:blip>
          <a:srcRect b="0" l="0" r="0" t="0"/>
          <a:stretch/>
        </p:blipFill>
        <p:spPr>
          <a:xfrm>
            <a:off x="0" y="71300"/>
            <a:ext cx="2015801" cy="673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478"/>
        </a:solidFill>
      </p:bgPr>
    </p:bg>
    <p:spTree>
      <p:nvGrpSpPr>
        <p:cNvPr id="388" name="Shape 388"/>
        <p:cNvGrpSpPr/>
        <p:nvPr/>
      </p:nvGrpSpPr>
      <p:grpSpPr>
        <a:xfrm>
          <a:off x="0" y="0"/>
          <a:ext cx="0" cy="0"/>
          <a:chOff x="0" y="0"/>
          <a:chExt cx="0" cy="0"/>
        </a:xfrm>
      </p:grpSpPr>
      <p:sp>
        <p:nvSpPr>
          <p:cNvPr id="389" name="Google Shape;389;p60"/>
          <p:cNvSpPr txBox="1"/>
          <p:nvPr>
            <p:ph type="ctrTitle"/>
          </p:nvPr>
        </p:nvSpPr>
        <p:spPr>
          <a:xfrm>
            <a:off x="252100" y="889125"/>
            <a:ext cx="7928100" cy="1996500"/>
          </a:xfrm>
          <a:prstGeom prst="rect">
            <a:avLst/>
          </a:prstGeom>
          <a:noFill/>
          <a:ln>
            <a:noFill/>
          </a:ln>
        </p:spPr>
        <p:txBody>
          <a:bodyPr anchorCtr="0" anchor="b" bIns="91425" lIns="91425" spcFirstLastPara="1" rIns="91425" wrap="square" tIns="91425">
            <a:noAutofit/>
          </a:bodyPr>
          <a:lstStyle/>
          <a:p>
            <a:pPr indent="0" lvl="0" marL="457200" rtl="0" algn="l">
              <a:lnSpc>
                <a:spcPct val="115000"/>
              </a:lnSpc>
              <a:spcBef>
                <a:spcPts val="1100"/>
              </a:spcBef>
              <a:spcAft>
                <a:spcPts val="0"/>
              </a:spcAft>
              <a:buNone/>
            </a:pPr>
            <a:r>
              <a:t/>
            </a:r>
            <a:endParaRPr b="1" sz="2700">
              <a:solidFill>
                <a:schemeClr val="lt1"/>
              </a:solidFill>
              <a:latin typeface="Montserrat"/>
              <a:ea typeface="Montserrat"/>
              <a:cs typeface="Montserrat"/>
              <a:sym typeface="Montserrat"/>
            </a:endParaRPr>
          </a:p>
          <a:p>
            <a:pPr indent="0" lvl="0" marL="457200" rtl="0" algn="l">
              <a:lnSpc>
                <a:spcPct val="115000"/>
              </a:lnSpc>
              <a:spcBef>
                <a:spcPts val="1100"/>
              </a:spcBef>
              <a:spcAft>
                <a:spcPts val="200"/>
              </a:spcAft>
              <a:buNone/>
            </a:pPr>
            <a:r>
              <a:t/>
            </a:r>
            <a:endParaRPr b="1" sz="2700">
              <a:solidFill>
                <a:schemeClr val="lt1"/>
              </a:solidFill>
              <a:latin typeface="Montserrat"/>
              <a:ea typeface="Montserrat"/>
              <a:cs typeface="Montserrat"/>
              <a:sym typeface="Montserrat"/>
            </a:endParaRPr>
          </a:p>
        </p:txBody>
      </p:sp>
      <p:pic>
        <p:nvPicPr>
          <p:cNvPr descr="Brandeis University wordmark and seal" id="390" name="Google Shape;390;p60"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
        <p:nvSpPr>
          <p:cNvPr id="391" name="Google Shape;391;p60"/>
          <p:cNvSpPr txBox="1"/>
          <p:nvPr>
            <p:ph type="ctrTitle"/>
          </p:nvPr>
        </p:nvSpPr>
        <p:spPr>
          <a:xfrm>
            <a:off x="252100" y="189250"/>
            <a:ext cx="7928100" cy="10347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1100"/>
              </a:spcBef>
              <a:spcAft>
                <a:spcPts val="200"/>
              </a:spcAft>
              <a:buSzPts val="1100"/>
              <a:buNone/>
            </a:pPr>
            <a:r>
              <a:rPr b="1" lang="en" sz="3500">
                <a:solidFill>
                  <a:srgbClr val="C9DAF8"/>
                </a:solidFill>
                <a:latin typeface="Comfortaa"/>
                <a:ea typeface="Comfortaa"/>
                <a:cs typeface="Comfortaa"/>
                <a:sym typeface="Comfortaa"/>
              </a:rPr>
              <a:t>Questions and Discussion </a:t>
            </a:r>
            <a:endParaRPr sz="5600">
              <a:solidFill>
                <a:srgbClr val="C9DAF8"/>
              </a:solidFill>
              <a:latin typeface="Comfortaa"/>
              <a:ea typeface="Comfortaa"/>
              <a:cs typeface="Comfortaa"/>
              <a:sym typeface="Comfortaa"/>
            </a:endParaRPr>
          </a:p>
        </p:txBody>
      </p:sp>
      <p:cxnSp>
        <p:nvCxnSpPr>
          <p:cNvPr id="392" name="Google Shape;392;p60"/>
          <p:cNvCxnSpPr/>
          <p:nvPr/>
        </p:nvCxnSpPr>
        <p:spPr>
          <a:xfrm>
            <a:off x="-380350" y="1415950"/>
            <a:ext cx="9607200" cy="0"/>
          </a:xfrm>
          <a:prstGeom prst="straightConnector1">
            <a:avLst/>
          </a:prstGeom>
          <a:noFill/>
          <a:ln cap="flat" cmpd="sng" w="114300">
            <a:solidFill>
              <a:srgbClr val="CFE2F3"/>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478"/>
        </a:solidFill>
      </p:bgPr>
    </p:bg>
    <p:spTree>
      <p:nvGrpSpPr>
        <p:cNvPr id="131" name="Shape 131"/>
        <p:cNvGrpSpPr/>
        <p:nvPr/>
      </p:nvGrpSpPr>
      <p:grpSpPr>
        <a:xfrm>
          <a:off x="0" y="0"/>
          <a:ext cx="0" cy="0"/>
          <a:chOff x="0" y="0"/>
          <a:chExt cx="0" cy="0"/>
        </a:xfrm>
      </p:grpSpPr>
      <p:sp>
        <p:nvSpPr>
          <p:cNvPr id="132" name="Google Shape;132;p28"/>
          <p:cNvSpPr txBox="1"/>
          <p:nvPr>
            <p:ph type="ctrTitle"/>
          </p:nvPr>
        </p:nvSpPr>
        <p:spPr>
          <a:xfrm>
            <a:off x="252100" y="889125"/>
            <a:ext cx="7928100" cy="1996500"/>
          </a:xfrm>
          <a:prstGeom prst="rect">
            <a:avLst/>
          </a:prstGeom>
          <a:noFill/>
          <a:ln>
            <a:noFill/>
          </a:ln>
        </p:spPr>
        <p:txBody>
          <a:bodyPr anchorCtr="0" anchor="b" bIns="91425" lIns="91425" spcFirstLastPara="1" rIns="91425" wrap="square" tIns="91425">
            <a:noAutofit/>
          </a:bodyPr>
          <a:lstStyle/>
          <a:p>
            <a:pPr indent="0" lvl="0" marL="457200" rtl="0" algn="l">
              <a:lnSpc>
                <a:spcPct val="115000"/>
              </a:lnSpc>
              <a:spcBef>
                <a:spcPts val="1100"/>
              </a:spcBef>
              <a:spcAft>
                <a:spcPts val="0"/>
              </a:spcAft>
              <a:buNone/>
            </a:pPr>
            <a:r>
              <a:t/>
            </a:r>
            <a:endParaRPr b="1" sz="2700">
              <a:solidFill>
                <a:schemeClr val="lt1"/>
              </a:solidFill>
              <a:latin typeface="Montserrat"/>
              <a:ea typeface="Montserrat"/>
              <a:cs typeface="Montserrat"/>
              <a:sym typeface="Montserrat"/>
            </a:endParaRPr>
          </a:p>
          <a:p>
            <a:pPr indent="0" lvl="0" marL="457200" rtl="0" algn="l">
              <a:lnSpc>
                <a:spcPct val="115000"/>
              </a:lnSpc>
              <a:spcBef>
                <a:spcPts val="1100"/>
              </a:spcBef>
              <a:spcAft>
                <a:spcPts val="200"/>
              </a:spcAft>
              <a:buNone/>
            </a:pPr>
            <a:r>
              <a:t/>
            </a:r>
            <a:endParaRPr b="1" sz="2700">
              <a:solidFill>
                <a:schemeClr val="lt1"/>
              </a:solidFill>
              <a:latin typeface="Montserrat"/>
              <a:ea typeface="Montserrat"/>
              <a:cs typeface="Montserrat"/>
              <a:sym typeface="Montserrat"/>
            </a:endParaRPr>
          </a:p>
        </p:txBody>
      </p:sp>
      <p:pic>
        <p:nvPicPr>
          <p:cNvPr descr="Brandeis University wordmark and seal" id="133" name="Google Shape;133;p28"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
        <p:nvSpPr>
          <p:cNvPr id="134" name="Google Shape;134;p28"/>
          <p:cNvSpPr txBox="1"/>
          <p:nvPr>
            <p:ph type="ctrTitle"/>
          </p:nvPr>
        </p:nvSpPr>
        <p:spPr>
          <a:xfrm>
            <a:off x="252100" y="189250"/>
            <a:ext cx="7928100" cy="10347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1100"/>
              </a:spcBef>
              <a:spcAft>
                <a:spcPts val="200"/>
              </a:spcAft>
              <a:buSzPts val="1100"/>
              <a:buNone/>
            </a:pPr>
            <a:r>
              <a:rPr b="1" lang="en" sz="2900">
                <a:solidFill>
                  <a:srgbClr val="C9DAF8"/>
                </a:solidFill>
                <a:latin typeface="Comfortaa"/>
                <a:ea typeface="Comfortaa"/>
                <a:cs typeface="Comfortaa"/>
                <a:sym typeface="Comfortaa"/>
              </a:rPr>
              <a:t>Foundational Concepts for Disability Equity</a:t>
            </a:r>
            <a:endParaRPr b="1" sz="5000">
              <a:solidFill>
                <a:srgbClr val="C9DAF8"/>
              </a:solidFill>
              <a:latin typeface="Comfortaa"/>
              <a:ea typeface="Comfortaa"/>
              <a:cs typeface="Comfortaa"/>
              <a:sym typeface="Comfortaa"/>
            </a:endParaRPr>
          </a:p>
        </p:txBody>
      </p:sp>
      <p:cxnSp>
        <p:nvCxnSpPr>
          <p:cNvPr id="135" name="Google Shape;135;p28"/>
          <p:cNvCxnSpPr/>
          <p:nvPr/>
        </p:nvCxnSpPr>
        <p:spPr>
          <a:xfrm>
            <a:off x="-380350" y="1415950"/>
            <a:ext cx="9607200" cy="0"/>
          </a:xfrm>
          <a:prstGeom prst="straightConnector1">
            <a:avLst/>
          </a:prstGeom>
          <a:noFill/>
          <a:ln cap="flat" cmpd="sng" w="114300">
            <a:solidFill>
              <a:srgbClr val="CFE2F3"/>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9"/>
          <p:cNvSpPr txBox="1"/>
          <p:nvPr/>
        </p:nvSpPr>
        <p:spPr>
          <a:xfrm>
            <a:off x="2584250" y="3705400"/>
            <a:ext cx="732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1" name="Google Shape;141;p29"/>
          <p:cNvSpPr txBox="1"/>
          <p:nvPr>
            <p:ph idx="1" type="subTitle"/>
          </p:nvPr>
        </p:nvSpPr>
        <p:spPr>
          <a:xfrm>
            <a:off x="154525" y="1873250"/>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300">
                <a:solidFill>
                  <a:srgbClr val="030741"/>
                </a:solidFill>
              </a:rPr>
              <a:t>Meet </a:t>
            </a:r>
            <a:r>
              <a:rPr lang="en" sz="2300" u="sng">
                <a:solidFill>
                  <a:schemeClr val="hlink"/>
                </a:solidFill>
                <a:hlinkClick r:id="rId3"/>
              </a:rPr>
              <a:t>Hannan</a:t>
            </a:r>
            <a:r>
              <a:rPr lang="en" sz="2300">
                <a:solidFill>
                  <a:srgbClr val="030741"/>
                </a:solidFill>
              </a:rPr>
              <a:t>, student leader of Deisvergent, the </a:t>
            </a:r>
            <a:r>
              <a:rPr lang="en" sz="2300">
                <a:solidFill>
                  <a:srgbClr val="030741"/>
                </a:solidFill>
              </a:rPr>
              <a:t>student</a:t>
            </a:r>
            <a:r>
              <a:rPr lang="en" sz="2300">
                <a:solidFill>
                  <a:srgbClr val="030741"/>
                </a:solidFill>
              </a:rPr>
              <a:t> Neurodiversity/neurodivergence affinity group</a:t>
            </a:r>
            <a:endParaRPr sz="2300">
              <a:solidFill>
                <a:srgbClr val="030741"/>
              </a:solidFill>
            </a:endParaRPr>
          </a:p>
          <a:p>
            <a:pPr indent="0" lvl="0" marL="0" rtl="0" algn="ctr">
              <a:lnSpc>
                <a:spcPct val="100000"/>
              </a:lnSpc>
              <a:spcBef>
                <a:spcPts val="1000"/>
              </a:spcBef>
              <a:spcAft>
                <a:spcPts val="0"/>
              </a:spcAft>
              <a:buNone/>
            </a:pPr>
            <a:r>
              <a:t/>
            </a:r>
            <a:endParaRPr sz="2300">
              <a:solidFill>
                <a:srgbClr val="030741"/>
              </a:solidFill>
            </a:endParaRPr>
          </a:p>
          <a:p>
            <a:pPr indent="0" lvl="0" marL="0" rtl="0" algn="ctr">
              <a:lnSpc>
                <a:spcPct val="100000"/>
              </a:lnSpc>
              <a:spcBef>
                <a:spcPts val="1000"/>
              </a:spcBef>
              <a:spcAft>
                <a:spcPts val="0"/>
              </a:spcAft>
              <a:buNone/>
            </a:pPr>
            <a:r>
              <a:t/>
            </a:r>
            <a:endParaRPr sz="2300">
              <a:solidFill>
                <a:srgbClr val="030741"/>
              </a:solidFill>
            </a:endParaRPr>
          </a:p>
          <a:p>
            <a:pPr indent="0" lvl="0" marL="0" rtl="0" algn="ctr">
              <a:lnSpc>
                <a:spcPct val="100000"/>
              </a:lnSpc>
              <a:spcBef>
                <a:spcPts val="1000"/>
              </a:spcBef>
              <a:spcAft>
                <a:spcPts val="0"/>
              </a:spcAft>
              <a:buNone/>
            </a:pPr>
            <a:r>
              <a:t/>
            </a:r>
            <a:endParaRPr sz="2300">
              <a:solidFill>
                <a:srgbClr val="030741"/>
              </a:solidFill>
            </a:endParaRPr>
          </a:p>
          <a:p>
            <a:pPr indent="0" lvl="0" marL="0" rtl="0" algn="ctr">
              <a:lnSpc>
                <a:spcPct val="100000"/>
              </a:lnSpc>
              <a:spcBef>
                <a:spcPts val="1000"/>
              </a:spcBef>
              <a:spcAft>
                <a:spcPts val="0"/>
              </a:spcAft>
              <a:buNone/>
            </a:pPr>
            <a:r>
              <a:t/>
            </a:r>
            <a:endParaRPr sz="2300">
              <a:solidFill>
                <a:srgbClr val="030741"/>
              </a:solidFill>
            </a:endParaRPr>
          </a:p>
          <a:p>
            <a:pPr indent="0" lvl="0" marL="0" rtl="0" algn="l">
              <a:lnSpc>
                <a:spcPct val="100000"/>
              </a:lnSpc>
              <a:spcBef>
                <a:spcPts val="1000"/>
              </a:spcBef>
              <a:spcAft>
                <a:spcPts val="0"/>
              </a:spcAft>
              <a:buNone/>
            </a:pPr>
            <a:r>
              <a:t/>
            </a:r>
            <a:endParaRPr sz="2300">
              <a:solidFill>
                <a:srgbClr val="030741"/>
              </a:solidFill>
            </a:endParaRPr>
          </a:p>
          <a:p>
            <a:pPr indent="0" lvl="0" marL="0" rtl="0" algn="l">
              <a:lnSpc>
                <a:spcPct val="100000"/>
              </a:lnSpc>
              <a:spcBef>
                <a:spcPts val="1000"/>
              </a:spcBef>
              <a:spcAft>
                <a:spcPts val="1000"/>
              </a:spcAft>
              <a:buSzPts val="2800"/>
              <a:buNone/>
            </a:pPr>
            <a:r>
              <a:rPr lang="en" sz="2300">
                <a:solidFill>
                  <a:srgbClr val="030741"/>
                </a:solidFill>
              </a:rPr>
              <a:t>	</a:t>
            </a:r>
            <a:endParaRPr sz="2300">
              <a:solidFill>
                <a:srgbClr val="03074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0"/>
          <p:cNvSpPr txBox="1"/>
          <p:nvPr>
            <p:ph type="ctrTitle"/>
          </p:nvPr>
        </p:nvSpPr>
        <p:spPr>
          <a:xfrm>
            <a:off x="311700" y="1998738"/>
            <a:ext cx="7928100" cy="79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5200"/>
              <a:buNone/>
            </a:pPr>
            <a:r>
              <a:rPr lang="en" sz="2000"/>
              <a:t>Our responsibility for including students w/ disabilities in University spaces and experiences is guided by</a:t>
            </a:r>
            <a:r>
              <a:rPr b="1" lang="en" sz="2000"/>
              <a:t> </a:t>
            </a:r>
            <a:r>
              <a:rPr lang="en" sz="2000"/>
              <a:t>multiple federal and state laws (ADA &amp; Amendments, Section 504 of the Rehabilitation Act of 1973, and the Fair Housing Act primarily).</a:t>
            </a:r>
            <a:endParaRPr sz="2000"/>
          </a:p>
          <a:p>
            <a:pPr indent="0" lvl="0" marL="0" rtl="0" algn="l">
              <a:spcBef>
                <a:spcPts val="0"/>
              </a:spcBef>
              <a:spcAft>
                <a:spcPts val="0"/>
              </a:spcAft>
              <a:buClr>
                <a:schemeClr val="dk1"/>
              </a:buClr>
              <a:buSzPts val="5200"/>
              <a:buFont typeface="Arial"/>
              <a:buNone/>
            </a:pPr>
            <a:r>
              <a:t/>
            </a:r>
            <a:endParaRPr sz="2000"/>
          </a:p>
          <a:p>
            <a:pPr indent="0" lvl="0" marL="0" rtl="0" algn="l">
              <a:lnSpc>
                <a:spcPct val="100000"/>
              </a:lnSpc>
              <a:spcBef>
                <a:spcPts val="0"/>
              </a:spcBef>
              <a:spcAft>
                <a:spcPts val="0"/>
              </a:spcAft>
              <a:buSzPts val="5200"/>
              <a:buNone/>
            </a:pPr>
            <a:r>
              <a:rPr lang="en" sz="2000"/>
              <a:t>Under the Americans with Disabilities Act a disability is:</a:t>
            </a:r>
            <a:endParaRPr sz="2000"/>
          </a:p>
        </p:txBody>
      </p:sp>
      <p:sp>
        <p:nvSpPr>
          <p:cNvPr id="147" name="Google Shape;147;p30"/>
          <p:cNvSpPr txBox="1"/>
          <p:nvPr>
            <p:ph idx="1" type="subTitle"/>
          </p:nvPr>
        </p:nvSpPr>
        <p:spPr>
          <a:xfrm>
            <a:off x="311700" y="2875075"/>
            <a:ext cx="8520600" cy="79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rgbClr val="002060"/>
                </a:solidFill>
              </a:rPr>
              <a:t>"A physical or mental </a:t>
            </a:r>
            <a:r>
              <a:rPr lang="en">
                <a:solidFill>
                  <a:srgbClr val="002060"/>
                </a:solidFill>
              </a:rPr>
              <a:t>impairment </a:t>
            </a:r>
            <a:r>
              <a:rPr lang="en">
                <a:solidFill>
                  <a:srgbClr val="002060"/>
                </a:solidFill>
              </a:rPr>
              <a:t>that substantially limits one or more major </a:t>
            </a:r>
            <a:r>
              <a:rPr b="1" lang="en">
                <a:solidFill>
                  <a:srgbClr val="002060"/>
                </a:solidFill>
              </a:rPr>
              <a:t>life activity</a:t>
            </a:r>
            <a:r>
              <a:rPr lang="en">
                <a:solidFill>
                  <a:srgbClr val="002060"/>
                </a:solidFill>
              </a:rPr>
              <a:t>."</a:t>
            </a:r>
            <a:endParaRPr>
              <a:solidFill>
                <a:srgbClr val="002060"/>
              </a:solidFill>
            </a:endParaRPr>
          </a:p>
          <a:p>
            <a:pPr indent="0" lvl="0" marL="0" rtl="0" algn="l">
              <a:lnSpc>
                <a:spcPct val="115000"/>
              </a:lnSpc>
              <a:spcBef>
                <a:spcPts val="1200"/>
              </a:spcBef>
              <a:spcAft>
                <a:spcPts val="0"/>
              </a:spcAft>
              <a:buSzPts val="1100"/>
              <a:buNone/>
            </a:pPr>
            <a:r>
              <a:t/>
            </a:r>
            <a:endParaRPr sz="17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500">
              <a:solidFill>
                <a:schemeClr val="dk1"/>
              </a:solidFill>
            </a:endParaRPr>
          </a:p>
          <a:p>
            <a:pPr indent="0" lvl="0" marL="0" rtl="0" algn="l">
              <a:lnSpc>
                <a:spcPct val="100000"/>
              </a:lnSpc>
              <a:spcBef>
                <a:spcPts val="1200"/>
              </a:spcBef>
              <a:spcAft>
                <a:spcPts val="0"/>
              </a:spcAft>
              <a:buSzPts val="2800"/>
              <a:buNone/>
            </a:pPr>
            <a:r>
              <a:t/>
            </a:r>
            <a:endParaRPr sz="1500">
              <a:solidFill>
                <a:schemeClr val="dk1"/>
              </a:solidFill>
            </a:endParaRPr>
          </a:p>
        </p:txBody>
      </p:sp>
      <p:pic>
        <p:nvPicPr>
          <p:cNvPr descr="Brandeis University wordmark and seal" id="148" name="Google Shape;148;p30"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
        <p:nvSpPr>
          <p:cNvPr id="149" name="Google Shape;149;p30"/>
          <p:cNvSpPr txBox="1"/>
          <p:nvPr>
            <p:ph type="ctrTitle"/>
          </p:nvPr>
        </p:nvSpPr>
        <p:spPr>
          <a:xfrm>
            <a:off x="311700" y="4045500"/>
            <a:ext cx="79281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000"/>
              <a:t>Intentionally broad and inclusive as a </a:t>
            </a:r>
            <a:r>
              <a:rPr b="1" lang="en" sz="2000" u="sng"/>
              <a:t>civil rights law </a:t>
            </a:r>
            <a:endParaRPr sz="2000"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Brandeis University wordmark and seal" id="154" name="Google Shape;154;p31" title="Brandeis Logo"/>
          <p:cNvPicPr preferRelativeResize="0"/>
          <p:nvPr/>
        </p:nvPicPr>
        <p:blipFill rotWithShape="1">
          <a:blip r:embed="rId3">
            <a:alphaModFix/>
          </a:blip>
          <a:srcRect b="0" l="0" r="0" t="0"/>
          <a:stretch/>
        </p:blipFill>
        <p:spPr>
          <a:xfrm>
            <a:off x="162050" y="284950"/>
            <a:ext cx="2015801" cy="673275"/>
          </a:xfrm>
          <a:prstGeom prst="rect">
            <a:avLst/>
          </a:prstGeom>
          <a:noFill/>
          <a:ln>
            <a:noFill/>
          </a:ln>
        </p:spPr>
      </p:pic>
      <p:pic>
        <p:nvPicPr>
          <p:cNvPr id="155" name="Google Shape;155;p31"/>
          <p:cNvPicPr preferRelativeResize="0"/>
          <p:nvPr/>
        </p:nvPicPr>
        <p:blipFill>
          <a:blip r:embed="rId4">
            <a:alphaModFix/>
          </a:blip>
          <a:stretch>
            <a:fillRect/>
          </a:stretch>
        </p:blipFill>
        <p:spPr>
          <a:xfrm>
            <a:off x="930270" y="3149033"/>
            <a:ext cx="919050" cy="280817"/>
          </a:xfrm>
          <a:prstGeom prst="rect">
            <a:avLst/>
          </a:prstGeom>
          <a:noFill/>
          <a:ln>
            <a:noFill/>
          </a:ln>
        </p:spPr>
      </p:pic>
      <p:sp>
        <p:nvSpPr>
          <p:cNvPr id="156" name="Google Shape;156;p31"/>
          <p:cNvSpPr txBox="1"/>
          <p:nvPr>
            <p:ph idx="1" type="subTitle"/>
          </p:nvPr>
        </p:nvSpPr>
        <p:spPr>
          <a:xfrm>
            <a:off x="214175" y="2346338"/>
            <a:ext cx="24825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100"/>
              <a:buNone/>
            </a:pPr>
            <a:r>
              <a:rPr lang="en" sz="2000">
                <a:solidFill>
                  <a:srgbClr val="002060"/>
                </a:solidFill>
              </a:rPr>
              <a:t>Sensory</a:t>
            </a:r>
            <a:endParaRPr sz="2000">
              <a:solidFill>
                <a:srgbClr val="002060"/>
              </a:solidFill>
            </a:endParaRPr>
          </a:p>
          <a:p>
            <a:pPr indent="0" lvl="0" marL="0" rtl="0" algn="ctr">
              <a:lnSpc>
                <a:spcPct val="100000"/>
              </a:lnSpc>
              <a:spcBef>
                <a:spcPts val="0"/>
              </a:spcBef>
              <a:spcAft>
                <a:spcPts val="0"/>
              </a:spcAft>
              <a:buSzPts val="1100"/>
              <a:buNone/>
            </a:pPr>
            <a:r>
              <a:rPr lang="en" sz="1400">
                <a:solidFill>
                  <a:srgbClr val="002060"/>
                </a:solidFill>
              </a:rPr>
              <a:t>(eg  hearing, vision, and sensory integration) </a:t>
            </a:r>
            <a:endParaRPr sz="1500">
              <a:solidFill>
                <a:schemeClr val="dk1"/>
              </a:solidFill>
            </a:endParaRPr>
          </a:p>
          <a:p>
            <a:pPr indent="0" lvl="0" marL="0" rtl="0" algn="ctr">
              <a:spcBef>
                <a:spcPts val="0"/>
              </a:spcBef>
              <a:spcAft>
                <a:spcPts val="0"/>
              </a:spcAft>
              <a:buClr>
                <a:srgbClr val="000000"/>
              </a:buClr>
              <a:buSzPts val="2800"/>
              <a:buFont typeface="Arial"/>
              <a:buNone/>
            </a:pPr>
            <a:r>
              <a:t/>
            </a:r>
            <a:endParaRPr sz="1300">
              <a:solidFill>
                <a:schemeClr val="dk1"/>
              </a:solidFill>
            </a:endParaRPr>
          </a:p>
          <a:p>
            <a:pPr indent="0" lvl="0" marL="0" rtl="0" algn="ctr">
              <a:lnSpc>
                <a:spcPct val="115000"/>
              </a:lnSpc>
              <a:spcBef>
                <a:spcPts val="1200"/>
              </a:spcBef>
              <a:spcAft>
                <a:spcPts val="0"/>
              </a:spcAft>
              <a:buSzPts val="1100"/>
              <a:buNone/>
            </a:pPr>
            <a:r>
              <a:t/>
            </a:r>
            <a:endParaRPr sz="1300">
              <a:solidFill>
                <a:schemeClr val="dk1"/>
              </a:solidFill>
            </a:endParaRPr>
          </a:p>
          <a:p>
            <a:pPr indent="0" lvl="0" marL="0" rtl="0" algn="ctr">
              <a:lnSpc>
                <a:spcPct val="100000"/>
              </a:lnSpc>
              <a:spcBef>
                <a:spcPts val="1200"/>
              </a:spcBef>
              <a:spcAft>
                <a:spcPts val="0"/>
              </a:spcAft>
              <a:buSzPts val="2800"/>
              <a:buNone/>
            </a:pPr>
            <a:r>
              <a:t/>
            </a:r>
            <a:endParaRPr sz="1300">
              <a:solidFill>
                <a:schemeClr val="dk1"/>
              </a:solidFill>
            </a:endParaRPr>
          </a:p>
        </p:txBody>
      </p:sp>
      <p:pic>
        <p:nvPicPr>
          <p:cNvPr id="157" name="Google Shape;157;p31"/>
          <p:cNvPicPr preferRelativeResize="0"/>
          <p:nvPr/>
        </p:nvPicPr>
        <p:blipFill>
          <a:blip r:embed="rId5">
            <a:alphaModFix/>
          </a:blip>
          <a:stretch>
            <a:fillRect/>
          </a:stretch>
        </p:blipFill>
        <p:spPr>
          <a:xfrm>
            <a:off x="4356450" y="2995193"/>
            <a:ext cx="1085950" cy="837083"/>
          </a:xfrm>
          <a:prstGeom prst="rect">
            <a:avLst/>
          </a:prstGeom>
          <a:noFill/>
          <a:ln>
            <a:noFill/>
          </a:ln>
        </p:spPr>
      </p:pic>
      <p:sp>
        <p:nvSpPr>
          <p:cNvPr id="158" name="Google Shape;158;p31"/>
          <p:cNvSpPr txBox="1"/>
          <p:nvPr>
            <p:ph idx="1" type="subTitle"/>
          </p:nvPr>
        </p:nvSpPr>
        <p:spPr>
          <a:xfrm>
            <a:off x="3338038" y="4209350"/>
            <a:ext cx="2810100" cy="7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100"/>
              <a:buNone/>
            </a:pPr>
            <a:r>
              <a:rPr lang="en" sz="2000">
                <a:solidFill>
                  <a:srgbClr val="002060"/>
                </a:solidFill>
              </a:rPr>
              <a:t>Mental Health</a:t>
            </a:r>
            <a:endParaRPr sz="2000">
              <a:solidFill>
                <a:srgbClr val="002060"/>
              </a:solidFill>
            </a:endParaRPr>
          </a:p>
          <a:p>
            <a:pPr indent="0" lvl="0" marL="0" rtl="0" algn="ctr">
              <a:spcBef>
                <a:spcPts val="0"/>
              </a:spcBef>
              <a:spcAft>
                <a:spcPts val="0"/>
              </a:spcAft>
              <a:buSzPts val="1100"/>
              <a:buNone/>
            </a:pPr>
            <a:r>
              <a:rPr lang="en" sz="1400">
                <a:solidFill>
                  <a:srgbClr val="002060"/>
                </a:solidFill>
              </a:rPr>
              <a:t>(eg Depression, Anxiety, PTSD, OCD) </a:t>
            </a:r>
            <a:endParaRPr sz="1500">
              <a:solidFill>
                <a:schemeClr val="dk1"/>
              </a:solidFill>
            </a:endParaRPr>
          </a:p>
          <a:p>
            <a:pPr indent="0" lvl="0" marL="0" rtl="0" algn="l">
              <a:lnSpc>
                <a:spcPct val="115000"/>
              </a:lnSpc>
              <a:spcBef>
                <a:spcPts val="1200"/>
              </a:spcBef>
              <a:spcAft>
                <a:spcPts val="0"/>
              </a:spcAft>
              <a:buSzPts val="1100"/>
              <a:buNone/>
            </a:pPr>
            <a:r>
              <a:t/>
            </a:r>
            <a:endParaRPr sz="1300">
              <a:solidFill>
                <a:schemeClr val="dk1"/>
              </a:solidFill>
            </a:endParaRPr>
          </a:p>
          <a:p>
            <a:pPr indent="0" lvl="0" marL="0" rtl="0" algn="l">
              <a:lnSpc>
                <a:spcPct val="100000"/>
              </a:lnSpc>
              <a:spcBef>
                <a:spcPts val="1200"/>
              </a:spcBef>
              <a:spcAft>
                <a:spcPts val="0"/>
              </a:spcAft>
              <a:buSzPts val="2800"/>
              <a:buNone/>
            </a:pPr>
            <a:r>
              <a:t/>
            </a:r>
            <a:endParaRPr sz="1300">
              <a:solidFill>
                <a:schemeClr val="dk1"/>
              </a:solidFill>
            </a:endParaRPr>
          </a:p>
        </p:txBody>
      </p:sp>
      <p:pic>
        <p:nvPicPr>
          <p:cNvPr id="159" name="Google Shape;159;p31"/>
          <p:cNvPicPr preferRelativeResize="0"/>
          <p:nvPr/>
        </p:nvPicPr>
        <p:blipFill>
          <a:blip r:embed="rId6">
            <a:alphaModFix/>
          </a:blip>
          <a:stretch>
            <a:fillRect/>
          </a:stretch>
        </p:blipFill>
        <p:spPr>
          <a:xfrm>
            <a:off x="7424675" y="3596250"/>
            <a:ext cx="1573150" cy="1436600"/>
          </a:xfrm>
          <a:prstGeom prst="rect">
            <a:avLst/>
          </a:prstGeom>
          <a:noFill/>
          <a:ln>
            <a:noFill/>
          </a:ln>
        </p:spPr>
      </p:pic>
      <p:pic>
        <p:nvPicPr>
          <p:cNvPr id="160" name="Google Shape;160;p31"/>
          <p:cNvPicPr preferRelativeResize="0"/>
          <p:nvPr/>
        </p:nvPicPr>
        <p:blipFill>
          <a:blip r:embed="rId7">
            <a:alphaModFix/>
          </a:blip>
          <a:stretch>
            <a:fillRect/>
          </a:stretch>
        </p:blipFill>
        <p:spPr>
          <a:xfrm>
            <a:off x="5989300" y="3668803"/>
            <a:ext cx="1291500" cy="1291500"/>
          </a:xfrm>
          <a:prstGeom prst="rect">
            <a:avLst/>
          </a:prstGeom>
          <a:noFill/>
          <a:ln>
            <a:noFill/>
          </a:ln>
        </p:spPr>
      </p:pic>
      <p:sp>
        <p:nvSpPr>
          <p:cNvPr id="161" name="Google Shape;161;p31"/>
          <p:cNvSpPr txBox="1"/>
          <p:nvPr>
            <p:ph idx="1" type="subTitle"/>
          </p:nvPr>
        </p:nvSpPr>
        <p:spPr>
          <a:xfrm>
            <a:off x="6233475" y="2346338"/>
            <a:ext cx="2646300" cy="7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100"/>
              <a:buNone/>
            </a:pPr>
            <a:r>
              <a:rPr lang="en" sz="2000">
                <a:solidFill>
                  <a:srgbClr val="002060"/>
                </a:solidFill>
              </a:rPr>
              <a:t>Mobility, Fine &amp; Gross Motor</a:t>
            </a:r>
            <a:endParaRPr sz="2000">
              <a:solidFill>
                <a:srgbClr val="002060"/>
              </a:solidFill>
            </a:endParaRPr>
          </a:p>
          <a:p>
            <a:pPr indent="0" lvl="0" marL="0" rtl="0" algn="ctr">
              <a:spcBef>
                <a:spcPts val="0"/>
              </a:spcBef>
              <a:spcAft>
                <a:spcPts val="0"/>
              </a:spcAft>
              <a:buSzPts val="1100"/>
              <a:buNone/>
            </a:pPr>
            <a:r>
              <a:rPr lang="en" sz="1400">
                <a:solidFill>
                  <a:srgbClr val="002060"/>
                </a:solidFill>
              </a:rPr>
              <a:t>(eg Cerebral palsy, injury, paralysis, connective tissue disorders)</a:t>
            </a:r>
            <a:endParaRPr sz="2600">
              <a:solidFill>
                <a:srgbClr val="002060"/>
              </a:solidFill>
            </a:endParaRPr>
          </a:p>
          <a:p>
            <a:pPr indent="0" lvl="0" marL="0" rtl="0" algn="l">
              <a:lnSpc>
                <a:spcPct val="115000"/>
              </a:lnSpc>
              <a:spcBef>
                <a:spcPts val="1200"/>
              </a:spcBef>
              <a:spcAft>
                <a:spcPts val="0"/>
              </a:spcAft>
              <a:buSzPts val="1100"/>
              <a:buNone/>
            </a:pPr>
            <a:r>
              <a:t/>
            </a:r>
            <a:endParaRPr sz="1500">
              <a:solidFill>
                <a:schemeClr val="dk1"/>
              </a:solidFill>
            </a:endParaRPr>
          </a:p>
          <a:p>
            <a:pPr indent="0" lvl="0" marL="0" rtl="0" algn="l">
              <a:lnSpc>
                <a:spcPct val="115000"/>
              </a:lnSpc>
              <a:spcBef>
                <a:spcPts val="1200"/>
              </a:spcBef>
              <a:spcAft>
                <a:spcPts val="0"/>
              </a:spcAft>
              <a:buSzPts val="1100"/>
              <a:buNone/>
            </a:pPr>
            <a:r>
              <a:t/>
            </a:r>
            <a:endParaRPr sz="1300">
              <a:solidFill>
                <a:schemeClr val="dk1"/>
              </a:solidFill>
            </a:endParaRPr>
          </a:p>
          <a:p>
            <a:pPr indent="0" lvl="0" marL="0" rtl="0" algn="l">
              <a:lnSpc>
                <a:spcPct val="100000"/>
              </a:lnSpc>
              <a:spcBef>
                <a:spcPts val="1200"/>
              </a:spcBef>
              <a:spcAft>
                <a:spcPts val="0"/>
              </a:spcAft>
              <a:buSzPts val="2800"/>
              <a:buNone/>
            </a:pPr>
            <a:r>
              <a:t/>
            </a:r>
            <a:endParaRPr sz="1300">
              <a:solidFill>
                <a:schemeClr val="dk1"/>
              </a:solidFill>
            </a:endParaRPr>
          </a:p>
        </p:txBody>
      </p:sp>
      <p:pic>
        <p:nvPicPr>
          <p:cNvPr id="162" name="Google Shape;162;p31"/>
          <p:cNvPicPr preferRelativeResize="0"/>
          <p:nvPr/>
        </p:nvPicPr>
        <p:blipFill>
          <a:blip r:embed="rId8">
            <a:alphaModFix/>
          </a:blip>
          <a:stretch>
            <a:fillRect/>
          </a:stretch>
        </p:blipFill>
        <p:spPr>
          <a:xfrm>
            <a:off x="-5" y="4316855"/>
            <a:ext cx="1085950" cy="720575"/>
          </a:xfrm>
          <a:prstGeom prst="rect">
            <a:avLst/>
          </a:prstGeom>
          <a:noFill/>
          <a:ln>
            <a:noFill/>
          </a:ln>
        </p:spPr>
      </p:pic>
      <p:sp>
        <p:nvSpPr>
          <p:cNvPr id="163" name="Google Shape;163;p31"/>
          <p:cNvSpPr txBox="1"/>
          <p:nvPr>
            <p:ph idx="1" type="subTitle"/>
          </p:nvPr>
        </p:nvSpPr>
        <p:spPr>
          <a:xfrm>
            <a:off x="1085950" y="3596261"/>
            <a:ext cx="2447100" cy="7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100"/>
              <a:buNone/>
            </a:pPr>
            <a:r>
              <a:rPr lang="en" sz="1900">
                <a:solidFill>
                  <a:srgbClr val="002060"/>
                </a:solidFill>
              </a:rPr>
              <a:t>Learning</a:t>
            </a:r>
            <a:endParaRPr sz="1900">
              <a:solidFill>
                <a:srgbClr val="002060"/>
              </a:solidFill>
            </a:endParaRPr>
          </a:p>
          <a:p>
            <a:pPr indent="0" lvl="0" marL="0" rtl="0" algn="ctr">
              <a:spcBef>
                <a:spcPts val="0"/>
              </a:spcBef>
              <a:spcAft>
                <a:spcPts val="0"/>
              </a:spcAft>
              <a:buSzPts val="1100"/>
              <a:buNone/>
            </a:pPr>
            <a:r>
              <a:rPr lang="en" sz="1300">
                <a:solidFill>
                  <a:srgbClr val="002060"/>
                </a:solidFill>
              </a:rPr>
              <a:t>(eg dyslexia, specific learning disabilities in math or reading)</a:t>
            </a:r>
            <a:endParaRPr sz="2500">
              <a:solidFill>
                <a:srgbClr val="002060"/>
              </a:solidFill>
            </a:endParaRPr>
          </a:p>
          <a:p>
            <a:pPr indent="0" lvl="0" marL="0" rtl="0" algn="ctr">
              <a:lnSpc>
                <a:spcPct val="115000"/>
              </a:lnSpc>
              <a:spcBef>
                <a:spcPts val="0"/>
              </a:spcBef>
              <a:spcAft>
                <a:spcPts val="0"/>
              </a:spcAft>
              <a:buSzPts val="1100"/>
              <a:buNone/>
            </a:pPr>
            <a:r>
              <a:t/>
            </a:r>
            <a:endParaRPr sz="2500">
              <a:solidFill>
                <a:srgbClr val="002060"/>
              </a:solidFill>
            </a:endParaRPr>
          </a:p>
          <a:p>
            <a:pPr indent="0" lvl="0" marL="0" rtl="0" algn="ctr">
              <a:lnSpc>
                <a:spcPct val="115000"/>
              </a:lnSpc>
              <a:spcBef>
                <a:spcPts val="1200"/>
              </a:spcBef>
              <a:spcAft>
                <a:spcPts val="0"/>
              </a:spcAft>
              <a:buSzPts val="1100"/>
              <a:buNone/>
            </a:pPr>
            <a:r>
              <a:t/>
            </a:r>
            <a:endParaRPr sz="1400">
              <a:solidFill>
                <a:schemeClr val="dk1"/>
              </a:solidFill>
            </a:endParaRPr>
          </a:p>
          <a:p>
            <a:pPr indent="0" lvl="0" marL="0" rtl="0" algn="ctr">
              <a:lnSpc>
                <a:spcPct val="115000"/>
              </a:lnSpc>
              <a:spcBef>
                <a:spcPts val="1200"/>
              </a:spcBef>
              <a:spcAft>
                <a:spcPts val="0"/>
              </a:spcAft>
              <a:buSzPts val="1100"/>
              <a:buNone/>
            </a:pPr>
            <a:r>
              <a:t/>
            </a:r>
            <a:endParaRPr sz="1200">
              <a:solidFill>
                <a:schemeClr val="dk1"/>
              </a:solidFill>
            </a:endParaRPr>
          </a:p>
          <a:p>
            <a:pPr indent="0" lvl="0" marL="0" rtl="0" algn="ctr">
              <a:lnSpc>
                <a:spcPct val="100000"/>
              </a:lnSpc>
              <a:spcBef>
                <a:spcPts val="1200"/>
              </a:spcBef>
              <a:spcAft>
                <a:spcPts val="0"/>
              </a:spcAft>
              <a:buSzPts val="2800"/>
              <a:buNone/>
            </a:pPr>
            <a:r>
              <a:t/>
            </a:r>
            <a:endParaRPr sz="1200">
              <a:solidFill>
                <a:schemeClr val="dk1"/>
              </a:solidFill>
            </a:endParaRPr>
          </a:p>
        </p:txBody>
      </p:sp>
      <p:sp>
        <p:nvSpPr>
          <p:cNvPr id="164" name="Google Shape;164;p31"/>
          <p:cNvSpPr txBox="1"/>
          <p:nvPr>
            <p:ph idx="1" type="subTitle"/>
          </p:nvPr>
        </p:nvSpPr>
        <p:spPr>
          <a:xfrm>
            <a:off x="3002124" y="1944935"/>
            <a:ext cx="3292500" cy="673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100"/>
              <a:buNone/>
            </a:pPr>
            <a:r>
              <a:rPr lang="en" sz="2000">
                <a:solidFill>
                  <a:srgbClr val="002060"/>
                </a:solidFill>
              </a:rPr>
              <a:t>Neurological and Neurodevelopmental</a:t>
            </a:r>
            <a:endParaRPr sz="2000">
              <a:solidFill>
                <a:srgbClr val="002060"/>
              </a:solidFill>
            </a:endParaRPr>
          </a:p>
          <a:p>
            <a:pPr indent="0" lvl="0" marL="0" rtl="0" algn="ctr">
              <a:lnSpc>
                <a:spcPct val="100000"/>
              </a:lnSpc>
              <a:spcBef>
                <a:spcPts val="0"/>
              </a:spcBef>
              <a:spcAft>
                <a:spcPts val="0"/>
              </a:spcAft>
              <a:buSzPts val="1100"/>
              <a:buNone/>
            </a:pPr>
            <a:r>
              <a:rPr lang="en" sz="1400">
                <a:solidFill>
                  <a:srgbClr val="002060"/>
                </a:solidFill>
              </a:rPr>
              <a:t>(eg Autism, ADHD, epilepsy)</a:t>
            </a:r>
            <a:endParaRPr sz="2000">
              <a:solidFill>
                <a:srgbClr val="002060"/>
              </a:solidFill>
            </a:endParaRPr>
          </a:p>
          <a:p>
            <a:pPr indent="0" lvl="0" marL="0" rtl="0" algn="l">
              <a:lnSpc>
                <a:spcPct val="115000"/>
              </a:lnSpc>
              <a:spcBef>
                <a:spcPts val="1200"/>
              </a:spcBef>
              <a:spcAft>
                <a:spcPts val="0"/>
              </a:spcAft>
              <a:buSzPts val="1100"/>
              <a:buNone/>
            </a:pPr>
            <a:r>
              <a:t/>
            </a:r>
            <a:endParaRPr sz="1500">
              <a:solidFill>
                <a:schemeClr val="dk1"/>
              </a:solidFill>
            </a:endParaRPr>
          </a:p>
          <a:p>
            <a:pPr indent="0" lvl="0" marL="0" rtl="0" algn="l">
              <a:lnSpc>
                <a:spcPct val="115000"/>
              </a:lnSpc>
              <a:spcBef>
                <a:spcPts val="1200"/>
              </a:spcBef>
              <a:spcAft>
                <a:spcPts val="0"/>
              </a:spcAft>
              <a:buSzPts val="1100"/>
              <a:buNone/>
            </a:pPr>
            <a:r>
              <a:t/>
            </a:r>
            <a:endParaRPr sz="1300">
              <a:solidFill>
                <a:schemeClr val="dk1"/>
              </a:solidFill>
            </a:endParaRPr>
          </a:p>
          <a:p>
            <a:pPr indent="0" lvl="0" marL="0" rtl="0" algn="l">
              <a:lnSpc>
                <a:spcPct val="100000"/>
              </a:lnSpc>
              <a:spcBef>
                <a:spcPts val="1200"/>
              </a:spcBef>
              <a:spcAft>
                <a:spcPts val="0"/>
              </a:spcAft>
              <a:buSzPts val="2800"/>
              <a:buNone/>
            </a:pPr>
            <a:r>
              <a:t/>
            </a:r>
            <a:endParaRPr sz="1300">
              <a:solidFill>
                <a:schemeClr val="dk1"/>
              </a:solidFill>
            </a:endParaRPr>
          </a:p>
        </p:txBody>
      </p:sp>
      <p:sp>
        <p:nvSpPr>
          <p:cNvPr id="165" name="Google Shape;165;p31"/>
          <p:cNvSpPr txBox="1"/>
          <p:nvPr>
            <p:ph idx="1" type="subTitle"/>
          </p:nvPr>
        </p:nvSpPr>
        <p:spPr>
          <a:xfrm>
            <a:off x="6720363" y="1303800"/>
            <a:ext cx="2159400" cy="7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100"/>
              <a:buNone/>
            </a:pPr>
            <a:r>
              <a:rPr lang="en" sz="2000">
                <a:solidFill>
                  <a:srgbClr val="002060"/>
                </a:solidFill>
              </a:rPr>
              <a:t>Chronic Illness</a:t>
            </a:r>
            <a:endParaRPr sz="2000">
              <a:solidFill>
                <a:srgbClr val="002060"/>
              </a:solidFill>
            </a:endParaRPr>
          </a:p>
          <a:p>
            <a:pPr indent="0" lvl="0" marL="0" rtl="0" algn="ctr">
              <a:lnSpc>
                <a:spcPct val="115000"/>
              </a:lnSpc>
              <a:spcBef>
                <a:spcPts val="0"/>
              </a:spcBef>
              <a:spcAft>
                <a:spcPts val="0"/>
              </a:spcAft>
              <a:buSzPts val="1100"/>
              <a:buNone/>
            </a:pPr>
            <a:r>
              <a:rPr lang="en" sz="1400">
                <a:solidFill>
                  <a:srgbClr val="002060"/>
                </a:solidFill>
              </a:rPr>
              <a:t>(eg cancer, diabetes, lupus)</a:t>
            </a:r>
            <a:endParaRPr sz="1500">
              <a:solidFill>
                <a:schemeClr val="dk1"/>
              </a:solidFill>
            </a:endParaRPr>
          </a:p>
          <a:p>
            <a:pPr indent="0" lvl="0" marL="0" rtl="0" algn="ctr">
              <a:lnSpc>
                <a:spcPct val="115000"/>
              </a:lnSpc>
              <a:spcBef>
                <a:spcPts val="1200"/>
              </a:spcBef>
              <a:spcAft>
                <a:spcPts val="0"/>
              </a:spcAft>
              <a:buSzPts val="1100"/>
              <a:buNone/>
            </a:pPr>
            <a:r>
              <a:t/>
            </a:r>
            <a:endParaRPr sz="1300">
              <a:solidFill>
                <a:schemeClr val="dk1"/>
              </a:solidFill>
            </a:endParaRPr>
          </a:p>
          <a:p>
            <a:pPr indent="0" lvl="0" marL="0" rtl="0" algn="ctr">
              <a:lnSpc>
                <a:spcPct val="100000"/>
              </a:lnSpc>
              <a:spcBef>
                <a:spcPts val="1200"/>
              </a:spcBef>
              <a:spcAft>
                <a:spcPts val="0"/>
              </a:spcAft>
              <a:buSzPts val="2800"/>
              <a:buNone/>
            </a:pPr>
            <a:r>
              <a:t/>
            </a:r>
            <a:endParaRPr sz="1300">
              <a:solidFill>
                <a:schemeClr val="dk1"/>
              </a:solidFill>
            </a:endParaRPr>
          </a:p>
        </p:txBody>
      </p:sp>
      <p:sp>
        <p:nvSpPr>
          <p:cNvPr id="166" name="Google Shape;166;p31"/>
          <p:cNvSpPr txBox="1"/>
          <p:nvPr>
            <p:ph idx="1" type="subTitle"/>
          </p:nvPr>
        </p:nvSpPr>
        <p:spPr>
          <a:xfrm>
            <a:off x="4116075" y="204400"/>
            <a:ext cx="2543700" cy="100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100"/>
              <a:buNone/>
            </a:pPr>
            <a:r>
              <a:rPr lang="en" sz="2000">
                <a:solidFill>
                  <a:srgbClr val="002060"/>
                </a:solidFill>
              </a:rPr>
              <a:t>Communication</a:t>
            </a:r>
            <a:endParaRPr sz="2000">
              <a:solidFill>
                <a:srgbClr val="002060"/>
              </a:solidFill>
            </a:endParaRPr>
          </a:p>
          <a:p>
            <a:pPr indent="0" lvl="0" marL="0" rtl="0" algn="ctr">
              <a:lnSpc>
                <a:spcPct val="100000"/>
              </a:lnSpc>
              <a:spcBef>
                <a:spcPts val="0"/>
              </a:spcBef>
              <a:spcAft>
                <a:spcPts val="0"/>
              </a:spcAft>
              <a:buSzPts val="1100"/>
              <a:buNone/>
            </a:pPr>
            <a:r>
              <a:rPr lang="en" sz="1400">
                <a:solidFill>
                  <a:srgbClr val="002060"/>
                </a:solidFill>
              </a:rPr>
              <a:t>(eg Expressive communication &amp; Social communication disorders)</a:t>
            </a:r>
            <a:endParaRPr sz="2000">
              <a:solidFill>
                <a:srgbClr val="002060"/>
              </a:solidFill>
            </a:endParaRPr>
          </a:p>
          <a:p>
            <a:pPr indent="0" lvl="0" marL="0" rtl="0" algn="ctr">
              <a:lnSpc>
                <a:spcPct val="115000"/>
              </a:lnSpc>
              <a:spcBef>
                <a:spcPts val="0"/>
              </a:spcBef>
              <a:spcAft>
                <a:spcPts val="0"/>
              </a:spcAft>
              <a:buSzPts val="1100"/>
              <a:buNone/>
            </a:pPr>
            <a:r>
              <a:t/>
            </a:r>
            <a:endParaRPr sz="2000">
              <a:solidFill>
                <a:srgbClr val="002060"/>
              </a:solidFill>
            </a:endParaRPr>
          </a:p>
          <a:p>
            <a:pPr indent="0" lvl="0" marL="0" rtl="0" algn="l">
              <a:lnSpc>
                <a:spcPct val="115000"/>
              </a:lnSpc>
              <a:spcBef>
                <a:spcPts val="1200"/>
              </a:spcBef>
              <a:spcAft>
                <a:spcPts val="0"/>
              </a:spcAft>
              <a:buSzPts val="1100"/>
              <a:buNone/>
            </a:pPr>
            <a:r>
              <a:t/>
            </a:r>
            <a:endParaRPr sz="1500">
              <a:solidFill>
                <a:schemeClr val="dk1"/>
              </a:solidFill>
            </a:endParaRPr>
          </a:p>
          <a:p>
            <a:pPr indent="0" lvl="0" marL="0" rtl="0" algn="l">
              <a:lnSpc>
                <a:spcPct val="115000"/>
              </a:lnSpc>
              <a:spcBef>
                <a:spcPts val="1200"/>
              </a:spcBef>
              <a:spcAft>
                <a:spcPts val="0"/>
              </a:spcAft>
              <a:buSzPts val="1100"/>
              <a:buNone/>
            </a:pPr>
            <a:r>
              <a:t/>
            </a:r>
            <a:endParaRPr sz="1300">
              <a:solidFill>
                <a:schemeClr val="dk1"/>
              </a:solidFill>
            </a:endParaRPr>
          </a:p>
          <a:p>
            <a:pPr indent="0" lvl="0" marL="0" rtl="0" algn="l">
              <a:lnSpc>
                <a:spcPct val="100000"/>
              </a:lnSpc>
              <a:spcBef>
                <a:spcPts val="1200"/>
              </a:spcBef>
              <a:spcAft>
                <a:spcPts val="0"/>
              </a:spcAft>
              <a:buSzPts val="2800"/>
              <a:buNone/>
            </a:pPr>
            <a:r>
              <a:t/>
            </a:r>
            <a:endParaRPr sz="1300">
              <a:solidFill>
                <a:schemeClr val="dk1"/>
              </a:solidFill>
            </a:endParaRPr>
          </a:p>
        </p:txBody>
      </p:sp>
      <p:pic>
        <p:nvPicPr>
          <p:cNvPr id="167" name="Google Shape;167;p31"/>
          <p:cNvPicPr preferRelativeResize="0"/>
          <p:nvPr/>
        </p:nvPicPr>
        <p:blipFill>
          <a:blip r:embed="rId9">
            <a:alphaModFix/>
          </a:blip>
          <a:stretch>
            <a:fillRect/>
          </a:stretch>
        </p:blipFill>
        <p:spPr>
          <a:xfrm>
            <a:off x="3403476" y="809675"/>
            <a:ext cx="919050" cy="765881"/>
          </a:xfrm>
          <a:prstGeom prst="rect">
            <a:avLst/>
          </a:prstGeom>
          <a:noFill/>
          <a:ln>
            <a:noFill/>
          </a:ln>
        </p:spPr>
      </p:pic>
      <p:sp>
        <p:nvSpPr>
          <p:cNvPr id="168" name="Google Shape;168;p31"/>
          <p:cNvSpPr txBox="1"/>
          <p:nvPr/>
        </p:nvSpPr>
        <p:spPr>
          <a:xfrm>
            <a:off x="403500" y="1098188"/>
            <a:ext cx="2860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0000FF"/>
                </a:solidFill>
                <a:latin typeface="Comfortaa"/>
                <a:ea typeface="Comfortaa"/>
                <a:cs typeface="Comfortaa"/>
                <a:sym typeface="Comfortaa"/>
              </a:rPr>
              <a:t>20% of undergrads have documented disabilities for academic accommodations </a:t>
            </a:r>
            <a:endParaRPr b="1" sz="1500">
              <a:solidFill>
                <a:srgbClr val="0000FF"/>
              </a:solidFill>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type="ctrTitle"/>
          </p:nvPr>
        </p:nvSpPr>
        <p:spPr>
          <a:xfrm>
            <a:off x="154525" y="744575"/>
            <a:ext cx="79281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3100"/>
              <a:t>Required under the ADA</a:t>
            </a:r>
            <a:endParaRPr sz="3100"/>
          </a:p>
        </p:txBody>
      </p:sp>
      <p:sp>
        <p:nvSpPr>
          <p:cNvPr id="174" name="Google Shape;174;p32"/>
          <p:cNvSpPr txBox="1"/>
          <p:nvPr>
            <p:ph idx="1" type="subTitle"/>
          </p:nvPr>
        </p:nvSpPr>
        <p:spPr>
          <a:xfrm>
            <a:off x="421100" y="1644825"/>
            <a:ext cx="8520600" cy="79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sz="1700">
                <a:solidFill>
                  <a:schemeClr val="dk1"/>
                </a:solidFill>
              </a:rPr>
              <a:t>“All the programs of postsecondary institutions, including extracurricular activities, must be accessible to students with disabilities. </a:t>
            </a:r>
            <a:r>
              <a:rPr lang="en" sz="1700">
                <a:solidFill>
                  <a:schemeClr val="dk1"/>
                </a:solidFill>
              </a:rPr>
              <a:t>The schools can do this in several ways: </a:t>
            </a:r>
            <a:r>
              <a:rPr lang="en" sz="1700">
                <a:solidFill>
                  <a:schemeClr val="dk1"/>
                </a:solidFill>
              </a:rPr>
              <a:t>providing architectural access to buildings, including residential facilities; by providing aids and services necessary for effective communication, like sign language interpreters, Braille or electronic formats and assistive listening devices; and by modifying policies, practices and procedures, such as testing accommodations and access to school facilities for service animals.  </a:t>
            </a:r>
            <a:r>
              <a:rPr b="1" lang="en" sz="1700" u="sng">
                <a:solidFill>
                  <a:schemeClr val="dk1"/>
                </a:solidFill>
              </a:rPr>
              <a:t>Accommodations </a:t>
            </a:r>
            <a:r>
              <a:rPr b="1" lang="en" sz="1700">
                <a:solidFill>
                  <a:schemeClr val="dk1"/>
                </a:solidFill>
              </a:rPr>
              <a:t>and program modifications should be individually designed to meet the needs of the student with a disability.”</a:t>
            </a:r>
            <a:endParaRPr b="1" sz="1500">
              <a:solidFill>
                <a:schemeClr val="dk1"/>
              </a:solidFill>
            </a:endParaRPr>
          </a:p>
          <a:p>
            <a:pPr indent="0" lvl="0" marL="0" rtl="0" algn="l">
              <a:lnSpc>
                <a:spcPct val="115000"/>
              </a:lnSpc>
              <a:spcBef>
                <a:spcPts val="1200"/>
              </a:spcBef>
              <a:spcAft>
                <a:spcPts val="0"/>
              </a:spcAft>
              <a:buSzPts val="1100"/>
              <a:buNone/>
            </a:pPr>
            <a:r>
              <a:rPr lang="en" sz="1500">
                <a:solidFill>
                  <a:schemeClr val="dk1"/>
                </a:solidFill>
              </a:rPr>
              <a:t>Source: adata.org</a:t>
            </a:r>
            <a:endParaRPr sz="1500">
              <a:solidFill>
                <a:schemeClr val="dk1"/>
              </a:solidFill>
            </a:endParaRPr>
          </a:p>
          <a:p>
            <a:pPr indent="0" lvl="0" marL="0" rtl="0" algn="l">
              <a:lnSpc>
                <a:spcPct val="115000"/>
              </a:lnSpc>
              <a:spcBef>
                <a:spcPts val="1200"/>
              </a:spcBef>
              <a:spcAft>
                <a:spcPts val="0"/>
              </a:spcAft>
              <a:buSzPts val="1100"/>
              <a:buNone/>
            </a:pPr>
            <a:r>
              <a:t/>
            </a:r>
            <a:endParaRPr sz="1500">
              <a:solidFill>
                <a:schemeClr val="dk1"/>
              </a:solidFill>
            </a:endParaRPr>
          </a:p>
          <a:p>
            <a:pPr indent="0" lvl="0" marL="0" rtl="0" algn="l">
              <a:lnSpc>
                <a:spcPct val="100000"/>
              </a:lnSpc>
              <a:spcBef>
                <a:spcPts val="1200"/>
              </a:spcBef>
              <a:spcAft>
                <a:spcPts val="0"/>
              </a:spcAft>
              <a:buSzPts val="2800"/>
              <a:buNone/>
            </a:pPr>
            <a:r>
              <a:t/>
            </a:r>
            <a:endParaRPr sz="1500">
              <a:solidFill>
                <a:schemeClr val="dk1"/>
              </a:solidFill>
            </a:endParaRPr>
          </a:p>
        </p:txBody>
      </p:sp>
      <p:pic>
        <p:nvPicPr>
          <p:cNvPr descr="Brandeis University wordmark and seal" id="175" name="Google Shape;175;p32"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3"/>
          <p:cNvSpPr txBox="1"/>
          <p:nvPr>
            <p:ph type="ctrTitle"/>
          </p:nvPr>
        </p:nvSpPr>
        <p:spPr>
          <a:xfrm>
            <a:off x="92075" y="568500"/>
            <a:ext cx="7928100" cy="79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2600"/>
              <a:t>When SAS meets with students we look at:</a:t>
            </a:r>
            <a:endParaRPr sz="2600"/>
          </a:p>
        </p:txBody>
      </p:sp>
      <p:sp>
        <p:nvSpPr>
          <p:cNvPr id="181" name="Google Shape;181;p33"/>
          <p:cNvSpPr txBox="1"/>
          <p:nvPr>
            <p:ph idx="1" type="subTitle"/>
          </p:nvPr>
        </p:nvSpPr>
        <p:spPr>
          <a:xfrm>
            <a:off x="293625" y="1417600"/>
            <a:ext cx="8431500" cy="792600"/>
          </a:xfrm>
          <a:prstGeom prst="rect">
            <a:avLst/>
          </a:prstGeom>
          <a:noFill/>
          <a:ln>
            <a:noFill/>
          </a:ln>
        </p:spPr>
        <p:txBody>
          <a:bodyPr anchorCtr="0" anchor="t" bIns="91425" lIns="91425" spcFirstLastPara="1" rIns="91425" wrap="square" tIns="91425">
            <a:noAutofit/>
          </a:bodyPr>
          <a:lstStyle/>
          <a:p>
            <a:pPr indent="-374650" lvl="0" marL="457200" rtl="0" algn="l">
              <a:lnSpc>
                <a:spcPct val="100000"/>
              </a:lnSpc>
              <a:spcBef>
                <a:spcPts val="0"/>
              </a:spcBef>
              <a:spcAft>
                <a:spcPts val="0"/>
              </a:spcAft>
              <a:buClr>
                <a:srgbClr val="002060"/>
              </a:buClr>
              <a:buSzPts val="2300"/>
              <a:buChar char="●"/>
            </a:pPr>
            <a:r>
              <a:rPr lang="en" sz="2300">
                <a:solidFill>
                  <a:srgbClr val="002060"/>
                </a:solidFill>
              </a:rPr>
              <a:t>Their diagnosable “impairment”</a:t>
            </a:r>
            <a:endParaRPr sz="2300">
              <a:solidFill>
                <a:srgbClr val="002060"/>
              </a:solidFill>
            </a:endParaRPr>
          </a:p>
          <a:p>
            <a:pPr indent="-374650" lvl="0" marL="457200" rtl="0" algn="l">
              <a:lnSpc>
                <a:spcPct val="100000"/>
              </a:lnSpc>
              <a:spcBef>
                <a:spcPts val="1000"/>
              </a:spcBef>
              <a:spcAft>
                <a:spcPts val="0"/>
              </a:spcAft>
              <a:buClr>
                <a:srgbClr val="002060"/>
              </a:buClr>
              <a:buSzPts val="2300"/>
              <a:buChar char="●"/>
            </a:pPr>
            <a:r>
              <a:rPr lang="en" sz="2300">
                <a:solidFill>
                  <a:srgbClr val="002060"/>
                </a:solidFill>
              </a:rPr>
              <a:t>The “major life activities” impacted by presentation of the impairment</a:t>
            </a:r>
            <a:endParaRPr sz="2300">
              <a:solidFill>
                <a:srgbClr val="002060"/>
              </a:solidFill>
            </a:endParaRPr>
          </a:p>
          <a:p>
            <a:pPr indent="-374650" lvl="0" marL="457200" rtl="0" algn="l">
              <a:lnSpc>
                <a:spcPct val="100000"/>
              </a:lnSpc>
              <a:spcBef>
                <a:spcPts val="1000"/>
              </a:spcBef>
              <a:spcAft>
                <a:spcPts val="0"/>
              </a:spcAft>
              <a:buClr>
                <a:srgbClr val="002060"/>
              </a:buClr>
              <a:buSzPts val="2300"/>
              <a:buChar char="●"/>
            </a:pPr>
            <a:r>
              <a:rPr lang="en" sz="2300">
                <a:solidFill>
                  <a:srgbClr val="002060"/>
                </a:solidFill>
              </a:rPr>
              <a:t>The University experiences they are finding difficult to access as a result of the interaction between their impairment and how the experience is structured </a:t>
            </a:r>
            <a:endParaRPr sz="2300">
              <a:solidFill>
                <a:srgbClr val="002060"/>
              </a:solidFill>
            </a:endParaRPr>
          </a:p>
          <a:p>
            <a:pPr indent="-374650" lvl="0" marL="457200" rtl="0" algn="l">
              <a:lnSpc>
                <a:spcPct val="100000"/>
              </a:lnSpc>
              <a:spcBef>
                <a:spcPts val="1000"/>
              </a:spcBef>
              <a:spcAft>
                <a:spcPts val="1000"/>
              </a:spcAft>
              <a:buClr>
                <a:srgbClr val="002060"/>
              </a:buClr>
              <a:buSzPts val="2300"/>
              <a:buChar char="●"/>
            </a:pPr>
            <a:r>
              <a:rPr lang="en" sz="2300">
                <a:solidFill>
                  <a:srgbClr val="002060"/>
                </a:solidFill>
              </a:rPr>
              <a:t>How we can adapt or supplement the structure of those experiences to ensure full access, via “Reasonable Accommodations”</a:t>
            </a:r>
            <a:endParaRPr sz="2300">
              <a:solidFill>
                <a:srgbClr val="002060"/>
              </a:solidFill>
            </a:endParaRPr>
          </a:p>
        </p:txBody>
      </p:sp>
      <p:pic>
        <p:nvPicPr>
          <p:cNvPr descr="Brandeis University wordmark and seal" id="182" name="Google Shape;182;p33" title="Brandeis Logo"/>
          <p:cNvPicPr preferRelativeResize="0"/>
          <p:nvPr/>
        </p:nvPicPr>
        <p:blipFill rotWithShape="1">
          <a:blip r:embed="rId3">
            <a:alphaModFix/>
          </a:blip>
          <a:srcRect b="0" l="0" r="0" t="0"/>
          <a:stretch/>
        </p:blipFill>
        <p:spPr>
          <a:xfrm>
            <a:off x="0" y="71300"/>
            <a:ext cx="2015801" cy="673275"/>
          </a:xfrm>
          <a:prstGeom prst="rect">
            <a:avLst/>
          </a:prstGeom>
          <a:noFill/>
          <a:ln>
            <a:noFill/>
          </a:ln>
        </p:spPr>
      </p:pic>
      <p:sp>
        <p:nvSpPr>
          <p:cNvPr id="183" name="Google Shape;183;p33"/>
          <p:cNvSpPr txBox="1"/>
          <p:nvPr/>
        </p:nvSpPr>
        <p:spPr>
          <a:xfrm>
            <a:off x="2584250" y="3705400"/>
            <a:ext cx="732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